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sldIdLst>
    <p:sldId id="256" r:id="rId2"/>
    <p:sldId id="257" r:id="rId3"/>
    <p:sldId id="285" r:id="rId4"/>
    <p:sldId id="295" r:id="rId5"/>
    <p:sldId id="259" r:id="rId6"/>
    <p:sldId id="294" r:id="rId7"/>
    <p:sldId id="286" r:id="rId8"/>
    <p:sldId id="288" r:id="rId9"/>
    <p:sldId id="289" r:id="rId10"/>
    <p:sldId id="291" r:id="rId11"/>
    <p:sldId id="290" r:id="rId12"/>
    <p:sldId id="292" r:id="rId13"/>
    <p:sldId id="297" r:id="rId14"/>
    <p:sldId id="298" r:id="rId15"/>
    <p:sldId id="301" r:id="rId16"/>
    <p:sldId id="302" r:id="rId17"/>
    <p:sldId id="303" r:id="rId18"/>
    <p:sldId id="304" r:id="rId19"/>
    <p:sldId id="306" r:id="rId20"/>
    <p:sldId id="307" r:id="rId21"/>
    <p:sldId id="305" r:id="rId22"/>
    <p:sldId id="308" r:id="rId23"/>
    <p:sldId id="311" r:id="rId24"/>
    <p:sldId id="310" r:id="rId25"/>
    <p:sldId id="272" r:id="rId26"/>
    <p:sldId id="278" r:id="rId27"/>
    <p:sldId id="313" r:id="rId28"/>
    <p:sldId id="274" r:id="rId29"/>
    <p:sldId id="275" r:id="rId30"/>
    <p:sldId id="276" r:id="rId31"/>
    <p:sldId id="277" r:id="rId32"/>
    <p:sldId id="279" r:id="rId33"/>
    <p:sldId id="281" r:id="rId34"/>
    <p:sldId id="282" r:id="rId35"/>
    <p:sldId id="265" r:id="rId36"/>
    <p:sldId id="314" r:id="rId37"/>
    <p:sldId id="284" r:id="rId38"/>
    <p:sldId id="315" r:id="rId39"/>
    <p:sldId id="316" r:id="rId40"/>
    <p:sldId id="317" r:id="rId41"/>
    <p:sldId id="318" r:id="rId42"/>
    <p:sldId id="319" r:id="rId43"/>
    <p:sldId id="322" r:id="rId44"/>
    <p:sldId id="320" r:id="rId45"/>
    <p:sldId id="323" r:id="rId46"/>
    <p:sldId id="324" r:id="rId47"/>
    <p:sldId id="325" r:id="rId48"/>
    <p:sldId id="32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i" initials="m" lastIdx="1" clrIdx="0">
    <p:extLst>
      <p:ext uri="{19B8F6BF-5375-455C-9EA6-DF929625EA0E}">
        <p15:presenceInfo xmlns:p15="http://schemas.microsoft.com/office/powerpoint/2012/main" userId="ma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FF596-1165-4234-B558-CD153CFD09BF}" type="doc">
      <dgm:prSet loTypeId="urn:microsoft.com/office/officeart/2005/8/layout/vProcess5" loCatId="process" qsTypeId="urn:microsoft.com/office/officeart/2005/8/quickstyle/simple1" qsCatId="simple" csTypeId="urn:microsoft.com/office/officeart/2005/8/colors/accent5_5" csCatId="accent5" phldr="1"/>
      <dgm:spPr/>
      <dgm:t>
        <a:bodyPr/>
        <a:lstStyle/>
        <a:p>
          <a:endParaRPr lang="en-US"/>
        </a:p>
      </dgm:t>
    </dgm:pt>
    <dgm:pt modelId="{1475BD18-D4E0-4A52-9285-4CE66928D805}">
      <dgm:prSet phldrT="[Text]"/>
      <dgm:spPr/>
      <dgm:t>
        <a:bodyPr/>
        <a:lstStyle/>
        <a:p>
          <a:r>
            <a:rPr lang="vi-VN" dirty="0" smtClean="0"/>
            <a:t>CNTT có vai trò ngày càng quan trọng trong đời sống </a:t>
          </a:r>
          <a:endParaRPr lang="en-US" dirty="0"/>
        </a:p>
      </dgm:t>
    </dgm:pt>
    <dgm:pt modelId="{7E01D55D-7C6C-4435-BAAC-EE8B0BB0AFAE}" type="parTrans" cxnId="{81BD7DE7-5BC7-4518-8060-4B88F7663636}">
      <dgm:prSet/>
      <dgm:spPr/>
      <dgm:t>
        <a:bodyPr/>
        <a:lstStyle/>
        <a:p>
          <a:endParaRPr lang="en-US"/>
        </a:p>
      </dgm:t>
    </dgm:pt>
    <dgm:pt modelId="{FEC4841E-26C1-4025-ADDB-D25A22E9F6DF}" type="sibTrans" cxnId="{81BD7DE7-5BC7-4518-8060-4B88F7663636}">
      <dgm:prSet/>
      <dgm:spPr/>
      <dgm:t>
        <a:bodyPr/>
        <a:lstStyle/>
        <a:p>
          <a:endParaRPr lang="en-US"/>
        </a:p>
      </dgm:t>
    </dgm:pt>
    <dgm:pt modelId="{B6479460-F264-4C2B-A425-9A479111F30B}">
      <dgm:prSet phldrT="[Text]"/>
      <dgm:spPr/>
      <dgm:t>
        <a:bodyPr/>
        <a:lstStyle/>
        <a:p>
          <a:r>
            <a:rPr lang="vi-VN" dirty="0" smtClean="0"/>
            <a:t>Một số nơi, việc quản lý bãi trông xe còn khá thủ công </a:t>
          </a:r>
          <a:endParaRPr lang="en-US" dirty="0"/>
        </a:p>
      </dgm:t>
    </dgm:pt>
    <dgm:pt modelId="{5A6BB4F9-5890-41E2-86C1-E8DC2FE67FED}" type="parTrans" cxnId="{5E21178D-5380-4B49-B666-B7EBE6D42C42}">
      <dgm:prSet/>
      <dgm:spPr/>
      <dgm:t>
        <a:bodyPr/>
        <a:lstStyle/>
        <a:p>
          <a:endParaRPr lang="en-US"/>
        </a:p>
      </dgm:t>
    </dgm:pt>
    <dgm:pt modelId="{2290CA17-1C00-4519-8082-48AD87247D7F}" type="sibTrans" cxnId="{5E21178D-5380-4B49-B666-B7EBE6D42C42}">
      <dgm:prSet/>
      <dgm:spPr/>
      <dgm:t>
        <a:bodyPr/>
        <a:lstStyle/>
        <a:p>
          <a:endParaRPr lang="en-US"/>
        </a:p>
      </dgm:t>
    </dgm:pt>
    <dgm:pt modelId="{25998E7F-5EBB-4B52-83F6-58F8EDF80CCA}">
      <dgm:prSet phldrT="[Text]"/>
      <dgm:spPr/>
      <dgm:t>
        <a:bodyPr/>
        <a:lstStyle/>
        <a:p>
          <a:r>
            <a:rPr lang="vi-VN" dirty="0" smtClean="0"/>
            <a:t>Đề tài “Tìm hiểu bài toán nhận diện biển số xe  và ứng dụng ”</a:t>
          </a:r>
          <a:endParaRPr lang="en-US" dirty="0"/>
        </a:p>
      </dgm:t>
    </dgm:pt>
    <dgm:pt modelId="{49815275-3693-464C-A038-C188A09C9EEC}" type="parTrans" cxnId="{B68D9BCD-C55C-4836-8F55-D57343BC0503}">
      <dgm:prSet/>
      <dgm:spPr/>
      <dgm:t>
        <a:bodyPr/>
        <a:lstStyle/>
        <a:p>
          <a:endParaRPr lang="en-US"/>
        </a:p>
      </dgm:t>
    </dgm:pt>
    <dgm:pt modelId="{44B273BB-8D9C-4201-9D6B-62B41B01E8B5}" type="sibTrans" cxnId="{B68D9BCD-C55C-4836-8F55-D57343BC0503}">
      <dgm:prSet/>
      <dgm:spPr/>
      <dgm:t>
        <a:bodyPr/>
        <a:lstStyle/>
        <a:p>
          <a:endParaRPr lang="en-US"/>
        </a:p>
      </dgm:t>
    </dgm:pt>
    <dgm:pt modelId="{6A21FBA6-9F83-426D-ABDF-DF05FEFAC792}">
      <dgm:prSet/>
      <dgm:spPr/>
      <dgm:t>
        <a:bodyPr/>
        <a:lstStyle/>
        <a:p>
          <a:r>
            <a:rPr lang="vi-VN" dirty="0" smtClean="0"/>
            <a:t>Thực tế HVNNVN cũng có khá nhiều nhà gửi xe còn thực hiện ghi vé giấy , ghi số bằng tay . </a:t>
          </a:r>
          <a:endParaRPr lang="vi-VN" dirty="0" smtClean="0"/>
        </a:p>
      </dgm:t>
    </dgm:pt>
    <dgm:pt modelId="{47F14579-69CE-443B-B27D-41B7EA91CDD4}" type="parTrans" cxnId="{DCA39E82-4D68-4402-BB10-7DE7FAE4460A}">
      <dgm:prSet/>
      <dgm:spPr/>
      <dgm:t>
        <a:bodyPr/>
        <a:lstStyle/>
        <a:p>
          <a:endParaRPr lang="en-US"/>
        </a:p>
      </dgm:t>
    </dgm:pt>
    <dgm:pt modelId="{E78EE13C-E5FF-4921-87F0-A2957EC50C76}" type="sibTrans" cxnId="{DCA39E82-4D68-4402-BB10-7DE7FAE4460A}">
      <dgm:prSet/>
      <dgm:spPr/>
      <dgm:t>
        <a:bodyPr/>
        <a:lstStyle/>
        <a:p>
          <a:endParaRPr lang="en-US"/>
        </a:p>
      </dgm:t>
    </dgm:pt>
    <dgm:pt modelId="{B0F67BE1-C43E-406D-B5A1-5C2F2F9AFF48}" type="pres">
      <dgm:prSet presAssocID="{C39FF596-1165-4234-B558-CD153CFD09BF}" presName="outerComposite" presStyleCnt="0">
        <dgm:presLayoutVars>
          <dgm:chMax val="5"/>
          <dgm:dir/>
          <dgm:resizeHandles val="exact"/>
        </dgm:presLayoutVars>
      </dgm:prSet>
      <dgm:spPr/>
    </dgm:pt>
    <dgm:pt modelId="{C5D0951C-20BA-4D65-8BCD-6BC14BBF9120}" type="pres">
      <dgm:prSet presAssocID="{C39FF596-1165-4234-B558-CD153CFD09BF}" presName="dummyMaxCanvas" presStyleCnt="0">
        <dgm:presLayoutVars/>
      </dgm:prSet>
      <dgm:spPr/>
    </dgm:pt>
    <dgm:pt modelId="{6AAE6D42-3D32-4C33-A0F9-DBD8BC27202C}" type="pres">
      <dgm:prSet presAssocID="{C39FF596-1165-4234-B558-CD153CFD09BF}" presName="FourNodes_1" presStyleLbl="node1" presStyleIdx="0" presStyleCnt="4" custLinFactNeighborX="25803" custLinFactNeighborY="-3247">
        <dgm:presLayoutVars>
          <dgm:bulletEnabled val="1"/>
        </dgm:presLayoutVars>
      </dgm:prSet>
      <dgm:spPr/>
    </dgm:pt>
    <dgm:pt modelId="{05AFB55B-64A7-4E66-9E69-9CAFBBCE063C}" type="pres">
      <dgm:prSet presAssocID="{C39FF596-1165-4234-B558-CD153CFD09BF}" presName="FourNodes_2" presStyleLbl="node1" presStyleIdx="1" presStyleCnt="4" custLinFactNeighborX="7646" custLinFactNeighborY="-5412">
        <dgm:presLayoutVars>
          <dgm:bulletEnabled val="1"/>
        </dgm:presLayoutVars>
      </dgm:prSet>
      <dgm:spPr/>
      <dgm:t>
        <a:bodyPr/>
        <a:lstStyle/>
        <a:p>
          <a:endParaRPr lang="en-US"/>
        </a:p>
      </dgm:t>
    </dgm:pt>
    <dgm:pt modelId="{B97AA416-B6C6-4156-8DF5-CE2EF1FE95EA}" type="pres">
      <dgm:prSet presAssocID="{C39FF596-1165-4234-B558-CD153CFD09BF}" presName="FourNodes_3" presStyleLbl="node1" presStyleIdx="2" presStyleCnt="4" custLinFactNeighborX="-9174" custLinFactNeighborY="-3246">
        <dgm:presLayoutVars>
          <dgm:bulletEnabled val="1"/>
        </dgm:presLayoutVars>
      </dgm:prSet>
      <dgm:spPr/>
      <dgm:t>
        <a:bodyPr/>
        <a:lstStyle/>
        <a:p>
          <a:endParaRPr lang="en-US"/>
        </a:p>
      </dgm:t>
    </dgm:pt>
    <dgm:pt modelId="{9D12E548-DE88-433F-B3C8-E33F10514EAD}" type="pres">
      <dgm:prSet presAssocID="{C39FF596-1165-4234-B558-CD153CFD09BF}" presName="FourNodes_4" presStyleLbl="node1" presStyleIdx="3" presStyleCnt="4" custLinFactNeighborX="-24083" custLinFactNeighborY="7576">
        <dgm:presLayoutVars>
          <dgm:bulletEnabled val="1"/>
        </dgm:presLayoutVars>
      </dgm:prSet>
      <dgm:spPr/>
      <dgm:t>
        <a:bodyPr/>
        <a:lstStyle/>
        <a:p>
          <a:endParaRPr lang="en-US"/>
        </a:p>
      </dgm:t>
    </dgm:pt>
    <dgm:pt modelId="{475E25EC-3E65-4C63-90F2-F1782C91745C}" type="pres">
      <dgm:prSet presAssocID="{C39FF596-1165-4234-B558-CD153CFD09BF}" presName="FourConn_1-2" presStyleLbl="fgAccFollowNode1" presStyleIdx="0" presStyleCnt="3" custLinFactX="38195" custLinFactNeighborX="100000" custLinFactNeighborY="6660">
        <dgm:presLayoutVars>
          <dgm:bulletEnabled val="1"/>
        </dgm:presLayoutVars>
      </dgm:prSet>
      <dgm:spPr/>
    </dgm:pt>
    <dgm:pt modelId="{81659C88-37DA-4B81-96DA-A8CDAECFF5D9}" type="pres">
      <dgm:prSet presAssocID="{C39FF596-1165-4234-B558-CD153CFD09BF}" presName="FourConn_2-3" presStyleLbl="fgAccFollowNode1" presStyleIdx="1" presStyleCnt="3" custLinFactNeighborX="-1665" custLinFactNeighborY="6660">
        <dgm:presLayoutVars>
          <dgm:bulletEnabled val="1"/>
        </dgm:presLayoutVars>
      </dgm:prSet>
      <dgm:spPr/>
    </dgm:pt>
    <dgm:pt modelId="{CBED02A1-6918-48C8-98B4-4B7E9AA3404F}" type="pres">
      <dgm:prSet presAssocID="{C39FF596-1165-4234-B558-CD153CFD09BF}" presName="FourConn_3-4" presStyleLbl="fgAccFollowNode1" presStyleIdx="2" presStyleCnt="3" custLinFactX="-33200" custLinFactNeighborX="-100000" custLinFactNeighborY="16650">
        <dgm:presLayoutVars>
          <dgm:bulletEnabled val="1"/>
        </dgm:presLayoutVars>
      </dgm:prSet>
      <dgm:spPr/>
    </dgm:pt>
    <dgm:pt modelId="{FE9AF3DB-DE9A-466C-89E9-5BF14708D02F}" type="pres">
      <dgm:prSet presAssocID="{C39FF596-1165-4234-B558-CD153CFD09BF}" presName="FourNodes_1_text" presStyleLbl="node1" presStyleIdx="3" presStyleCnt="4">
        <dgm:presLayoutVars>
          <dgm:bulletEnabled val="1"/>
        </dgm:presLayoutVars>
      </dgm:prSet>
      <dgm:spPr/>
    </dgm:pt>
    <dgm:pt modelId="{850C4CCC-A8A6-43E3-976C-6F3E0C38D55C}" type="pres">
      <dgm:prSet presAssocID="{C39FF596-1165-4234-B558-CD153CFD09BF}" presName="FourNodes_2_text" presStyleLbl="node1" presStyleIdx="3" presStyleCnt="4">
        <dgm:presLayoutVars>
          <dgm:bulletEnabled val="1"/>
        </dgm:presLayoutVars>
      </dgm:prSet>
      <dgm:spPr/>
      <dgm:t>
        <a:bodyPr/>
        <a:lstStyle/>
        <a:p>
          <a:endParaRPr lang="en-US"/>
        </a:p>
      </dgm:t>
    </dgm:pt>
    <dgm:pt modelId="{88BCC865-415F-4A58-A4EA-5D2322F36381}" type="pres">
      <dgm:prSet presAssocID="{C39FF596-1165-4234-B558-CD153CFD09BF}" presName="FourNodes_3_text" presStyleLbl="node1" presStyleIdx="3" presStyleCnt="4">
        <dgm:presLayoutVars>
          <dgm:bulletEnabled val="1"/>
        </dgm:presLayoutVars>
      </dgm:prSet>
      <dgm:spPr/>
      <dgm:t>
        <a:bodyPr/>
        <a:lstStyle/>
        <a:p>
          <a:endParaRPr lang="en-US"/>
        </a:p>
      </dgm:t>
    </dgm:pt>
    <dgm:pt modelId="{79B0F7B8-E870-480C-8CDA-9285FBF1E01F}" type="pres">
      <dgm:prSet presAssocID="{C39FF596-1165-4234-B558-CD153CFD09BF}" presName="FourNodes_4_text" presStyleLbl="node1" presStyleIdx="3" presStyleCnt="4">
        <dgm:presLayoutVars>
          <dgm:bulletEnabled val="1"/>
        </dgm:presLayoutVars>
      </dgm:prSet>
      <dgm:spPr/>
      <dgm:t>
        <a:bodyPr/>
        <a:lstStyle/>
        <a:p>
          <a:endParaRPr lang="en-US"/>
        </a:p>
      </dgm:t>
    </dgm:pt>
  </dgm:ptLst>
  <dgm:cxnLst>
    <dgm:cxn modelId="{9939A7A6-7F83-426E-993F-09F8CD083413}" type="presOf" srcId="{6A21FBA6-9F83-426D-ABDF-DF05FEFAC792}" destId="{88BCC865-415F-4A58-A4EA-5D2322F36381}" srcOrd="1" destOrd="0" presId="urn:microsoft.com/office/officeart/2005/8/layout/vProcess5"/>
    <dgm:cxn modelId="{1F3BFCB4-4BFA-46A6-8B53-8FE1209040C1}" type="presOf" srcId="{C39FF596-1165-4234-B558-CD153CFD09BF}" destId="{B0F67BE1-C43E-406D-B5A1-5C2F2F9AFF48}" srcOrd="0" destOrd="0" presId="urn:microsoft.com/office/officeart/2005/8/layout/vProcess5"/>
    <dgm:cxn modelId="{7ADA4137-3288-4EDC-B3C0-BD1DB5D3CD11}" type="presOf" srcId="{2290CA17-1C00-4519-8082-48AD87247D7F}" destId="{81659C88-37DA-4B81-96DA-A8CDAECFF5D9}" srcOrd="0" destOrd="0" presId="urn:microsoft.com/office/officeart/2005/8/layout/vProcess5"/>
    <dgm:cxn modelId="{5907CA1F-865A-49D4-8D61-0254F15600FB}" type="presOf" srcId="{25998E7F-5EBB-4B52-83F6-58F8EDF80CCA}" destId="{9D12E548-DE88-433F-B3C8-E33F10514EAD}" srcOrd="0" destOrd="0" presId="urn:microsoft.com/office/officeart/2005/8/layout/vProcess5"/>
    <dgm:cxn modelId="{2E28D39D-D713-4198-9B61-5C1D588E94E5}" type="presOf" srcId="{1475BD18-D4E0-4A52-9285-4CE66928D805}" destId="{FE9AF3DB-DE9A-466C-89E9-5BF14708D02F}" srcOrd="1" destOrd="0" presId="urn:microsoft.com/office/officeart/2005/8/layout/vProcess5"/>
    <dgm:cxn modelId="{5E21178D-5380-4B49-B666-B7EBE6D42C42}" srcId="{C39FF596-1165-4234-B558-CD153CFD09BF}" destId="{B6479460-F264-4C2B-A425-9A479111F30B}" srcOrd="1" destOrd="0" parTransId="{5A6BB4F9-5890-41E2-86C1-E8DC2FE67FED}" sibTransId="{2290CA17-1C00-4519-8082-48AD87247D7F}"/>
    <dgm:cxn modelId="{85A8185E-6C92-400A-B9C4-108A1A1B6E8A}" type="presOf" srcId="{E78EE13C-E5FF-4921-87F0-A2957EC50C76}" destId="{CBED02A1-6918-48C8-98B4-4B7E9AA3404F}" srcOrd="0" destOrd="0" presId="urn:microsoft.com/office/officeart/2005/8/layout/vProcess5"/>
    <dgm:cxn modelId="{B68D9BCD-C55C-4836-8F55-D57343BC0503}" srcId="{C39FF596-1165-4234-B558-CD153CFD09BF}" destId="{25998E7F-5EBB-4B52-83F6-58F8EDF80CCA}" srcOrd="3" destOrd="0" parTransId="{49815275-3693-464C-A038-C188A09C9EEC}" sibTransId="{44B273BB-8D9C-4201-9D6B-62B41B01E8B5}"/>
    <dgm:cxn modelId="{DEA4B42E-5504-4543-B859-3ECCF904179F}" type="presOf" srcId="{B6479460-F264-4C2B-A425-9A479111F30B}" destId="{05AFB55B-64A7-4E66-9E69-9CAFBBCE063C}" srcOrd="0" destOrd="0" presId="urn:microsoft.com/office/officeart/2005/8/layout/vProcess5"/>
    <dgm:cxn modelId="{6A22588C-DA7C-4756-921E-A798DE90161E}" type="presOf" srcId="{FEC4841E-26C1-4025-ADDB-D25A22E9F6DF}" destId="{475E25EC-3E65-4C63-90F2-F1782C91745C}" srcOrd="0" destOrd="0" presId="urn:microsoft.com/office/officeart/2005/8/layout/vProcess5"/>
    <dgm:cxn modelId="{92B0BC39-A96C-431C-BE91-433F7277FCA6}" type="presOf" srcId="{6A21FBA6-9F83-426D-ABDF-DF05FEFAC792}" destId="{B97AA416-B6C6-4156-8DF5-CE2EF1FE95EA}" srcOrd="0" destOrd="0" presId="urn:microsoft.com/office/officeart/2005/8/layout/vProcess5"/>
    <dgm:cxn modelId="{35C4CEEE-F582-496C-A7CD-A3210784FEDA}" type="presOf" srcId="{1475BD18-D4E0-4A52-9285-4CE66928D805}" destId="{6AAE6D42-3D32-4C33-A0F9-DBD8BC27202C}" srcOrd="0" destOrd="0" presId="urn:microsoft.com/office/officeart/2005/8/layout/vProcess5"/>
    <dgm:cxn modelId="{DCA39E82-4D68-4402-BB10-7DE7FAE4460A}" srcId="{C39FF596-1165-4234-B558-CD153CFD09BF}" destId="{6A21FBA6-9F83-426D-ABDF-DF05FEFAC792}" srcOrd="2" destOrd="0" parTransId="{47F14579-69CE-443B-B27D-41B7EA91CDD4}" sibTransId="{E78EE13C-E5FF-4921-87F0-A2957EC50C76}"/>
    <dgm:cxn modelId="{2282CAA2-2889-4518-ADD1-900F270BF36C}" type="presOf" srcId="{B6479460-F264-4C2B-A425-9A479111F30B}" destId="{850C4CCC-A8A6-43E3-976C-6F3E0C38D55C}" srcOrd="1" destOrd="0" presId="urn:microsoft.com/office/officeart/2005/8/layout/vProcess5"/>
    <dgm:cxn modelId="{28674E33-6116-4CED-8B6F-9B94E7655029}" type="presOf" srcId="{25998E7F-5EBB-4B52-83F6-58F8EDF80CCA}" destId="{79B0F7B8-E870-480C-8CDA-9285FBF1E01F}" srcOrd="1" destOrd="0" presId="urn:microsoft.com/office/officeart/2005/8/layout/vProcess5"/>
    <dgm:cxn modelId="{81BD7DE7-5BC7-4518-8060-4B88F7663636}" srcId="{C39FF596-1165-4234-B558-CD153CFD09BF}" destId="{1475BD18-D4E0-4A52-9285-4CE66928D805}" srcOrd="0" destOrd="0" parTransId="{7E01D55D-7C6C-4435-BAAC-EE8B0BB0AFAE}" sibTransId="{FEC4841E-26C1-4025-ADDB-D25A22E9F6DF}"/>
    <dgm:cxn modelId="{49E17251-C3E5-4F7F-A133-B8C1AF88EB07}" type="presParOf" srcId="{B0F67BE1-C43E-406D-B5A1-5C2F2F9AFF48}" destId="{C5D0951C-20BA-4D65-8BCD-6BC14BBF9120}" srcOrd="0" destOrd="0" presId="urn:microsoft.com/office/officeart/2005/8/layout/vProcess5"/>
    <dgm:cxn modelId="{4F7F0796-385A-4ABF-B949-32A61F8DB32E}" type="presParOf" srcId="{B0F67BE1-C43E-406D-B5A1-5C2F2F9AFF48}" destId="{6AAE6D42-3D32-4C33-A0F9-DBD8BC27202C}" srcOrd="1" destOrd="0" presId="urn:microsoft.com/office/officeart/2005/8/layout/vProcess5"/>
    <dgm:cxn modelId="{982D9C5E-72AB-47C6-A47D-565F33AA8073}" type="presParOf" srcId="{B0F67BE1-C43E-406D-B5A1-5C2F2F9AFF48}" destId="{05AFB55B-64A7-4E66-9E69-9CAFBBCE063C}" srcOrd="2" destOrd="0" presId="urn:microsoft.com/office/officeart/2005/8/layout/vProcess5"/>
    <dgm:cxn modelId="{5AFB339A-34C9-4B31-932F-F530D294F3F2}" type="presParOf" srcId="{B0F67BE1-C43E-406D-B5A1-5C2F2F9AFF48}" destId="{B97AA416-B6C6-4156-8DF5-CE2EF1FE95EA}" srcOrd="3" destOrd="0" presId="urn:microsoft.com/office/officeart/2005/8/layout/vProcess5"/>
    <dgm:cxn modelId="{5066016D-4D8A-434C-83C3-177D8B4F27C4}" type="presParOf" srcId="{B0F67BE1-C43E-406D-B5A1-5C2F2F9AFF48}" destId="{9D12E548-DE88-433F-B3C8-E33F10514EAD}" srcOrd="4" destOrd="0" presId="urn:microsoft.com/office/officeart/2005/8/layout/vProcess5"/>
    <dgm:cxn modelId="{D2BA0FE1-B256-4E19-AF85-042CBDEA2D29}" type="presParOf" srcId="{B0F67BE1-C43E-406D-B5A1-5C2F2F9AFF48}" destId="{475E25EC-3E65-4C63-90F2-F1782C91745C}" srcOrd="5" destOrd="0" presId="urn:microsoft.com/office/officeart/2005/8/layout/vProcess5"/>
    <dgm:cxn modelId="{0504ABEC-C4F1-4F9D-A129-E016D63C6BFE}" type="presParOf" srcId="{B0F67BE1-C43E-406D-B5A1-5C2F2F9AFF48}" destId="{81659C88-37DA-4B81-96DA-A8CDAECFF5D9}" srcOrd="6" destOrd="0" presId="urn:microsoft.com/office/officeart/2005/8/layout/vProcess5"/>
    <dgm:cxn modelId="{D8D77457-651E-4594-96A5-8EA5617591DC}" type="presParOf" srcId="{B0F67BE1-C43E-406D-B5A1-5C2F2F9AFF48}" destId="{CBED02A1-6918-48C8-98B4-4B7E9AA3404F}" srcOrd="7" destOrd="0" presId="urn:microsoft.com/office/officeart/2005/8/layout/vProcess5"/>
    <dgm:cxn modelId="{44664169-25A4-4E52-9345-3E8479DE4936}" type="presParOf" srcId="{B0F67BE1-C43E-406D-B5A1-5C2F2F9AFF48}" destId="{FE9AF3DB-DE9A-466C-89E9-5BF14708D02F}" srcOrd="8" destOrd="0" presId="urn:microsoft.com/office/officeart/2005/8/layout/vProcess5"/>
    <dgm:cxn modelId="{5EFE59B8-D1B8-4F00-8647-1104DDC5217F}" type="presParOf" srcId="{B0F67BE1-C43E-406D-B5A1-5C2F2F9AFF48}" destId="{850C4CCC-A8A6-43E3-976C-6F3E0C38D55C}" srcOrd="9" destOrd="0" presId="urn:microsoft.com/office/officeart/2005/8/layout/vProcess5"/>
    <dgm:cxn modelId="{1439C8F2-4EE1-4A63-9FB3-D8216AABD5AD}" type="presParOf" srcId="{B0F67BE1-C43E-406D-B5A1-5C2F2F9AFF48}" destId="{88BCC865-415F-4A58-A4EA-5D2322F36381}" srcOrd="10" destOrd="0" presId="urn:microsoft.com/office/officeart/2005/8/layout/vProcess5"/>
    <dgm:cxn modelId="{64249A27-9E0C-4B6E-81AF-9D96F25FA8A3}" type="presParOf" srcId="{B0F67BE1-C43E-406D-B5A1-5C2F2F9AFF48}" destId="{79B0F7B8-E870-480C-8CDA-9285FBF1E01F}"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C9D7AD-91FF-4EF7-9E34-08982AC6741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2D34F7F-F4B9-4C59-96C7-8E3F4BEADC9C}">
      <dgm:prSet phldrT="[Text]"/>
      <dgm:spPr/>
      <dgm:t>
        <a:bodyPr/>
        <a:lstStyle/>
        <a:p>
          <a:r>
            <a:rPr lang="vi-VN" dirty="0" smtClean="0"/>
            <a:t>Nội dung </a:t>
          </a:r>
          <a:endParaRPr lang="en-US" dirty="0"/>
        </a:p>
      </dgm:t>
    </dgm:pt>
    <dgm:pt modelId="{2BBE226C-5BC1-41E6-ADD6-7ABE7E896BCA}" type="parTrans" cxnId="{03D427AB-5529-41AD-995B-89F2AE237258}">
      <dgm:prSet/>
      <dgm:spPr/>
      <dgm:t>
        <a:bodyPr/>
        <a:lstStyle/>
        <a:p>
          <a:endParaRPr lang="en-US"/>
        </a:p>
      </dgm:t>
    </dgm:pt>
    <dgm:pt modelId="{49FDFC4B-6771-444A-ADD5-2B9E52DA4BCF}" type="sibTrans" cxnId="{03D427AB-5529-41AD-995B-89F2AE237258}">
      <dgm:prSet/>
      <dgm:spPr/>
      <dgm:t>
        <a:bodyPr/>
        <a:lstStyle/>
        <a:p>
          <a:endParaRPr lang="en-US"/>
        </a:p>
      </dgm:t>
    </dgm:pt>
    <dgm:pt modelId="{FC4EA55A-F70C-4106-A249-4A0C12A76D8C}">
      <dgm:prSet phldrT="[Text]" custT="1"/>
      <dgm:spPr/>
      <dgm:t>
        <a:bodyPr/>
        <a:lstStyle/>
        <a:p>
          <a:r>
            <a:rPr lang="en-US" sz="2000" dirty="0" smtClean="0">
              <a:latin typeface="Times New Roman" panose="02020603050405020304" pitchFamily="18" charset="0"/>
              <a:cs typeface="Times New Roman" panose="02020603050405020304" pitchFamily="18" charset="0"/>
            </a:rPr>
            <a:t>Dựa vào đặc trưng quan trọng của biển số có mức xám là tương đối khác so với các vùng khác trong ảnh khi được chuyển về ảnh xám, hơn nữa mức xám vùng biển số khá đồng đều nên ta dễ dàng phân biệt hơn khi nhị phân hóa bức ảnh. </a:t>
          </a:r>
          <a:endParaRPr lang="en-US" sz="2000" dirty="0">
            <a:latin typeface="Times New Roman" panose="02020603050405020304" pitchFamily="18" charset="0"/>
            <a:cs typeface="Times New Roman" panose="02020603050405020304" pitchFamily="18" charset="0"/>
          </a:endParaRPr>
        </a:p>
      </dgm:t>
    </dgm:pt>
    <dgm:pt modelId="{4A46BC41-215A-487D-A144-F39139A6ABC2}" type="parTrans" cxnId="{99E51441-7834-45FA-A243-FF2A1E185BA5}">
      <dgm:prSet/>
      <dgm:spPr/>
      <dgm:t>
        <a:bodyPr/>
        <a:lstStyle/>
        <a:p>
          <a:endParaRPr lang="en-US"/>
        </a:p>
      </dgm:t>
    </dgm:pt>
    <dgm:pt modelId="{22838D23-7266-42C0-9FD5-98C4BF2E0064}" type="sibTrans" cxnId="{99E51441-7834-45FA-A243-FF2A1E185BA5}">
      <dgm:prSet/>
      <dgm:spPr/>
      <dgm:t>
        <a:bodyPr/>
        <a:lstStyle/>
        <a:p>
          <a:endParaRPr lang="en-US"/>
        </a:p>
      </dgm:t>
    </dgm:pt>
    <dgm:pt modelId="{82243B35-2416-4032-B93D-7DB89A612C22}">
      <dgm:prSet phldrT="[Text]"/>
      <dgm:spPr/>
      <dgm:t>
        <a:bodyPr/>
        <a:lstStyle/>
        <a:p>
          <a:r>
            <a:rPr lang="vi-VN" dirty="0" smtClean="0"/>
            <a:t>Các bước thực hiện </a:t>
          </a:r>
          <a:endParaRPr lang="en-US" dirty="0"/>
        </a:p>
      </dgm:t>
    </dgm:pt>
    <dgm:pt modelId="{57B21716-433E-4948-96D4-AE5DD642D834}" type="parTrans" cxnId="{68E2710C-C3E4-4A16-9B59-517DEBBC1102}">
      <dgm:prSet/>
      <dgm:spPr/>
      <dgm:t>
        <a:bodyPr/>
        <a:lstStyle/>
        <a:p>
          <a:endParaRPr lang="en-US"/>
        </a:p>
      </dgm:t>
    </dgm:pt>
    <dgm:pt modelId="{BA21C183-BB50-4425-8F71-9DC75CA62FAD}" type="sibTrans" cxnId="{68E2710C-C3E4-4A16-9B59-517DEBBC1102}">
      <dgm:prSet/>
      <dgm:spPr/>
      <dgm:t>
        <a:bodyPr/>
        <a:lstStyle/>
        <a:p>
          <a:endParaRPr lang="en-US"/>
        </a:p>
      </dgm:t>
    </dgm:pt>
    <dgm:pt modelId="{A5454391-45FE-43C6-8FEA-52CC39C101EB}">
      <dgm:prSet phldrT="[Text]" custT="1"/>
      <dgm:spPr/>
      <dgm:t>
        <a:bodyPr/>
        <a:lstStyle/>
        <a:p>
          <a:r>
            <a:rPr lang="en-US" sz="2000" dirty="0" smtClean="0">
              <a:latin typeface="Times New Roman" panose="02020603050405020304" pitchFamily="18" charset="0"/>
              <a:cs typeface="Times New Roman" panose="02020603050405020304" pitchFamily="18" charset="0"/>
            </a:rPr>
            <a:t>Xác định ngưỡng xám</a:t>
          </a:r>
          <a:endParaRPr lang="en-US" sz="2000" dirty="0">
            <a:latin typeface="Times New Roman" panose="02020603050405020304" pitchFamily="18" charset="0"/>
            <a:cs typeface="Times New Roman" panose="02020603050405020304" pitchFamily="18" charset="0"/>
          </a:endParaRPr>
        </a:p>
      </dgm:t>
    </dgm:pt>
    <dgm:pt modelId="{B1D21FAE-E56D-4C07-A6D5-81988D73EDF0}" type="parTrans" cxnId="{49D63697-2296-4273-9CFE-0D43BFC36028}">
      <dgm:prSet/>
      <dgm:spPr/>
      <dgm:t>
        <a:bodyPr/>
        <a:lstStyle/>
        <a:p>
          <a:endParaRPr lang="en-US"/>
        </a:p>
      </dgm:t>
    </dgm:pt>
    <dgm:pt modelId="{FE6F04C7-03FF-40A0-A728-7428F0E65D53}" type="sibTrans" cxnId="{49D63697-2296-4273-9CFE-0D43BFC36028}">
      <dgm:prSet/>
      <dgm:spPr/>
      <dgm:t>
        <a:bodyPr/>
        <a:lstStyle/>
        <a:p>
          <a:endParaRPr lang="en-US"/>
        </a:p>
      </dgm:t>
    </dgm:pt>
    <dgm:pt modelId="{9FC14509-B2E4-4840-89A8-B5A6D86753BD}">
      <dgm:prSet phldrT="[Text]"/>
      <dgm:spPr/>
      <dgm:t>
        <a:bodyPr/>
        <a:lstStyle/>
        <a:p>
          <a:r>
            <a:rPr lang="vi-VN" dirty="0" smtClean="0"/>
            <a:t>Ưu, nhược điểm </a:t>
          </a:r>
          <a:endParaRPr lang="en-US" dirty="0"/>
        </a:p>
      </dgm:t>
    </dgm:pt>
    <dgm:pt modelId="{3D49501D-AD7F-4B7B-B8E7-598F147D0256}" type="parTrans" cxnId="{D7B67A49-9FD6-412C-8407-77ECE68A5201}">
      <dgm:prSet/>
      <dgm:spPr/>
      <dgm:t>
        <a:bodyPr/>
        <a:lstStyle/>
        <a:p>
          <a:endParaRPr lang="en-US"/>
        </a:p>
      </dgm:t>
    </dgm:pt>
    <dgm:pt modelId="{FDB3950B-A302-4C8D-A76D-2A05AF2F3201}" type="sibTrans" cxnId="{D7B67A49-9FD6-412C-8407-77ECE68A5201}">
      <dgm:prSet/>
      <dgm:spPr/>
      <dgm:t>
        <a:bodyPr/>
        <a:lstStyle/>
        <a:p>
          <a:endParaRPr lang="en-US"/>
        </a:p>
      </dgm:t>
    </dgm:pt>
    <dgm:pt modelId="{3B6070C7-15EB-4E57-8D55-D4D99692C982}">
      <dgm:prSet phldrT="[Text]"/>
      <dgm:spPr/>
      <dgm:t>
        <a:bodyPr/>
        <a:lstStyle/>
        <a:p>
          <a:r>
            <a:rPr lang="en-US" i="0" dirty="0" smtClean="0">
              <a:latin typeface="Times New Roman" panose="02020603050405020304" pitchFamily="18" charset="0"/>
              <a:cs typeface="Times New Roman" panose="02020603050405020304" pitchFamily="18" charset="0"/>
            </a:rPr>
            <a:t>Ưu điểm: đơn giản, chọn ra chính xác vùng biển số</a:t>
          </a:r>
          <a:endParaRPr lang="en-US" i="0" dirty="0">
            <a:latin typeface="Times New Roman" panose="02020603050405020304" pitchFamily="18" charset="0"/>
            <a:cs typeface="Times New Roman" panose="02020603050405020304" pitchFamily="18" charset="0"/>
          </a:endParaRPr>
        </a:p>
      </dgm:t>
    </dgm:pt>
    <dgm:pt modelId="{2BB990FF-FE48-43F3-B8DF-3F7F90D63084}" type="parTrans" cxnId="{C749B29B-8289-4ADA-85A8-7BCF3BF80445}">
      <dgm:prSet/>
      <dgm:spPr/>
      <dgm:t>
        <a:bodyPr/>
        <a:lstStyle/>
        <a:p>
          <a:endParaRPr lang="en-US"/>
        </a:p>
      </dgm:t>
    </dgm:pt>
    <dgm:pt modelId="{D2D34CB8-B232-46ED-99EC-22ADBD1F7E27}" type="sibTrans" cxnId="{C749B29B-8289-4ADA-85A8-7BCF3BF80445}">
      <dgm:prSet/>
      <dgm:spPr/>
      <dgm:t>
        <a:bodyPr/>
        <a:lstStyle/>
        <a:p>
          <a:endParaRPr lang="en-US"/>
        </a:p>
      </dgm:t>
    </dgm:pt>
    <dgm:pt modelId="{9575C3DD-491E-44CB-A8B9-0D0F55DC4AF8}">
      <dgm:prSet custT="1"/>
      <dgm:spPr/>
      <dgm:t>
        <a:bodyPr/>
        <a:lstStyle/>
        <a:p>
          <a:r>
            <a:rPr lang="en-US" sz="2000" dirty="0" smtClean="0">
              <a:latin typeface="Times New Roman" panose="02020603050405020304" pitchFamily="18" charset="0"/>
              <a:cs typeface="Times New Roman" panose="02020603050405020304" pitchFamily="18" charset="0"/>
            </a:rPr>
            <a:t>Nhị phân hóa ảnh xám đầu vào với ngưỡng xám đã xác định</a:t>
          </a:r>
          <a:endParaRPr lang="en-US" sz="2000" dirty="0">
            <a:latin typeface="Times New Roman" panose="02020603050405020304" pitchFamily="18" charset="0"/>
            <a:cs typeface="Times New Roman" panose="02020603050405020304" pitchFamily="18" charset="0"/>
          </a:endParaRPr>
        </a:p>
      </dgm:t>
    </dgm:pt>
    <dgm:pt modelId="{E6F42397-2BA1-4680-AD2C-D3C481FE2C64}" type="parTrans" cxnId="{AE84B85D-59E2-4F70-B857-B24C074EEA0E}">
      <dgm:prSet/>
      <dgm:spPr/>
      <dgm:t>
        <a:bodyPr/>
        <a:lstStyle/>
        <a:p>
          <a:endParaRPr lang="en-US"/>
        </a:p>
      </dgm:t>
    </dgm:pt>
    <dgm:pt modelId="{27F6F5F6-5168-4479-A2CC-451EC22FF880}" type="sibTrans" cxnId="{AE84B85D-59E2-4F70-B857-B24C074EEA0E}">
      <dgm:prSet/>
      <dgm:spPr/>
      <dgm:t>
        <a:bodyPr/>
        <a:lstStyle/>
        <a:p>
          <a:endParaRPr lang="en-US"/>
        </a:p>
      </dgm:t>
    </dgm:pt>
    <dgm:pt modelId="{DB20D2F9-7A60-4603-8C68-71B8FBA5C65B}">
      <dgm:prSet custT="1"/>
      <dgm:spPr/>
      <dgm:t>
        <a:bodyPr/>
        <a:lstStyle/>
        <a:p>
          <a:r>
            <a:rPr lang="en-US" sz="2000" dirty="0" smtClean="0">
              <a:latin typeface="Times New Roman" panose="02020603050405020304" pitchFamily="18" charset="0"/>
              <a:cs typeface="Times New Roman" panose="02020603050405020304" pitchFamily="18" charset="0"/>
            </a:rPr>
            <a:t>Lọc các nhiễu gây ảnh hưởng xấu tới các đối tượng biển số</a:t>
          </a:r>
          <a:endParaRPr lang="en-US" sz="2000" dirty="0">
            <a:latin typeface="Times New Roman" panose="02020603050405020304" pitchFamily="18" charset="0"/>
            <a:cs typeface="Times New Roman" panose="02020603050405020304" pitchFamily="18" charset="0"/>
          </a:endParaRPr>
        </a:p>
      </dgm:t>
    </dgm:pt>
    <dgm:pt modelId="{1E18BECC-830A-4995-A958-364CA5EB60B5}" type="parTrans" cxnId="{94F0DBA2-B8B7-42E8-A021-598B70B725F5}">
      <dgm:prSet/>
      <dgm:spPr/>
      <dgm:t>
        <a:bodyPr/>
        <a:lstStyle/>
        <a:p>
          <a:endParaRPr lang="en-US"/>
        </a:p>
      </dgm:t>
    </dgm:pt>
    <dgm:pt modelId="{7C3AD05E-53D9-4145-9AB7-FEB566FE5509}" type="sibTrans" cxnId="{94F0DBA2-B8B7-42E8-A021-598B70B725F5}">
      <dgm:prSet/>
      <dgm:spPr/>
      <dgm:t>
        <a:bodyPr/>
        <a:lstStyle/>
        <a:p>
          <a:endParaRPr lang="en-US"/>
        </a:p>
      </dgm:t>
    </dgm:pt>
    <dgm:pt modelId="{8DD90000-7E9D-49C5-83DB-1ACDA3CAB32A}">
      <dgm:prSet custT="1"/>
      <dgm:spPr/>
      <dgm:t>
        <a:bodyPr/>
        <a:lstStyle/>
        <a:p>
          <a:r>
            <a:rPr lang="en-US" sz="2000" dirty="0" smtClean="0">
              <a:latin typeface="Times New Roman" panose="02020603050405020304" pitchFamily="18" charset="0"/>
              <a:cs typeface="Times New Roman" panose="02020603050405020304" pitchFamily="18" charset="0"/>
            </a:rPr>
            <a:t>Gắn nhãn cho các đối tượng còn lại trong ảnh nhị phân thu được.</a:t>
          </a:r>
          <a:endParaRPr lang="en-US" sz="2000" dirty="0">
            <a:latin typeface="Times New Roman" panose="02020603050405020304" pitchFamily="18" charset="0"/>
            <a:cs typeface="Times New Roman" panose="02020603050405020304" pitchFamily="18" charset="0"/>
          </a:endParaRPr>
        </a:p>
      </dgm:t>
    </dgm:pt>
    <dgm:pt modelId="{29509E91-B8BC-451B-8FD8-64D4A9750573}" type="parTrans" cxnId="{4046C7BF-E894-4CDF-9A92-4F17A17FE1D5}">
      <dgm:prSet/>
      <dgm:spPr/>
      <dgm:t>
        <a:bodyPr/>
        <a:lstStyle/>
        <a:p>
          <a:endParaRPr lang="en-US"/>
        </a:p>
      </dgm:t>
    </dgm:pt>
    <dgm:pt modelId="{9F184C8B-DA3D-4156-B448-44E58ACC15E1}" type="sibTrans" cxnId="{4046C7BF-E894-4CDF-9A92-4F17A17FE1D5}">
      <dgm:prSet/>
      <dgm:spPr/>
      <dgm:t>
        <a:bodyPr/>
        <a:lstStyle/>
        <a:p>
          <a:endParaRPr lang="en-US"/>
        </a:p>
      </dgm:t>
    </dgm:pt>
    <dgm:pt modelId="{FDC8060A-9ECD-45F6-A422-F7787979F4D4}">
      <dgm:prSet custT="1"/>
      <dgm:spPr/>
      <dgm:t>
        <a:bodyPr/>
        <a:lstStyle/>
        <a:p>
          <a:r>
            <a:rPr lang="en-US" sz="2000" dirty="0" smtClean="0">
              <a:latin typeface="Times New Roman" panose="02020603050405020304" pitchFamily="18" charset="0"/>
              <a:cs typeface="Times New Roman" panose="02020603050405020304" pitchFamily="18" charset="0"/>
            </a:rPr>
            <a:t>Trích ra các đối tượng ứng viên biển số theo đặc tính kích thước của biển số</a:t>
          </a:r>
          <a:endParaRPr lang="en-US" sz="2000" dirty="0">
            <a:latin typeface="Times New Roman" panose="02020603050405020304" pitchFamily="18" charset="0"/>
            <a:cs typeface="Times New Roman" panose="02020603050405020304" pitchFamily="18" charset="0"/>
          </a:endParaRPr>
        </a:p>
      </dgm:t>
    </dgm:pt>
    <dgm:pt modelId="{CE3C1091-CB41-4A29-AD8A-72FC78C87BEA}" type="parTrans" cxnId="{97752D7B-3C02-43C4-A231-60A48A89F5A6}">
      <dgm:prSet/>
      <dgm:spPr/>
      <dgm:t>
        <a:bodyPr/>
        <a:lstStyle/>
        <a:p>
          <a:endParaRPr lang="en-US"/>
        </a:p>
      </dgm:t>
    </dgm:pt>
    <dgm:pt modelId="{F3037A86-FDF7-4011-8130-B07297278971}" type="sibTrans" cxnId="{97752D7B-3C02-43C4-A231-60A48A89F5A6}">
      <dgm:prSet/>
      <dgm:spPr/>
      <dgm:t>
        <a:bodyPr/>
        <a:lstStyle/>
        <a:p>
          <a:endParaRPr lang="en-US"/>
        </a:p>
      </dgm:t>
    </dgm:pt>
    <dgm:pt modelId="{58630C86-A678-4B3F-872F-BF6A316F71F4}">
      <dgm:prSet/>
      <dgm:spPr/>
      <dgm:t>
        <a:bodyPr/>
        <a:lstStyle/>
        <a:p>
          <a:r>
            <a:rPr lang="en-US" i="0" dirty="0" smtClean="0">
              <a:latin typeface="Times New Roman" panose="02020603050405020304" pitchFamily="18" charset="0"/>
              <a:cs typeface="Times New Roman" panose="02020603050405020304" pitchFamily="18" charset="0"/>
            </a:rPr>
            <a:t>Nhược điểm: thời gian xử lý lớn</a:t>
          </a:r>
          <a:endParaRPr lang="en-US" i="0" dirty="0">
            <a:latin typeface="Times New Roman" panose="02020603050405020304" pitchFamily="18" charset="0"/>
            <a:cs typeface="Times New Roman" panose="02020603050405020304" pitchFamily="18" charset="0"/>
          </a:endParaRPr>
        </a:p>
      </dgm:t>
    </dgm:pt>
    <dgm:pt modelId="{538D46A9-0241-4B35-B4B1-CFF3A30F294C}" type="parTrans" cxnId="{D9C76A87-E82B-4A78-8F58-61221D60FDE6}">
      <dgm:prSet/>
      <dgm:spPr/>
      <dgm:t>
        <a:bodyPr/>
        <a:lstStyle/>
        <a:p>
          <a:endParaRPr lang="en-US"/>
        </a:p>
      </dgm:t>
    </dgm:pt>
    <dgm:pt modelId="{C3EAEDEB-24AF-4035-A5F7-A90ED8B05D0A}" type="sibTrans" cxnId="{D9C76A87-E82B-4A78-8F58-61221D60FDE6}">
      <dgm:prSet/>
      <dgm:spPr/>
      <dgm:t>
        <a:bodyPr/>
        <a:lstStyle/>
        <a:p>
          <a:endParaRPr lang="en-US"/>
        </a:p>
      </dgm:t>
    </dgm:pt>
    <dgm:pt modelId="{74AD657A-0E45-4438-A83C-58374F46A970}" type="pres">
      <dgm:prSet presAssocID="{69C9D7AD-91FF-4EF7-9E34-08982AC67412}" presName="linearFlow" presStyleCnt="0">
        <dgm:presLayoutVars>
          <dgm:dir/>
          <dgm:animLvl val="lvl"/>
          <dgm:resizeHandles val="exact"/>
        </dgm:presLayoutVars>
      </dgm:prSet>
      <dgm:spPr/>
    </dgm:pt>
    <dgm:pt modelId="{FB53D96C-7A2A-4C3B-844F-40404118C6AC}" type="pres">
      <dgm:prSet presAssocID="{32D34F7F-F4B9-4C59-96C7-8E3F4BEADC9C}" presName="composite" presStyleCnt="0"/>
      <dgm:spPr/>
    </dgm:pt>
    <dgm:pt modelId="{8E818ECF-0322-415B-97C3-5A0529E5987A}" type="pres">
      <dgm:prSet presAssocID="{32D34F7F-F4B9-4C59-96C7-8E3F4BEADC9C}" presName="parentText" presStyleLbl="alignNode1" presStyleIdx="0" presStyleCnt="3" custLinFactNeighborX="-3083" custLinFactNeighborY="-21228">
        <dgm:presLayoutVars>
          <dgm:chMax val="1"/>
          <dgm:bulletEnabled val="1"/>
        </dgm:presLayoutVars>
      </dgm:prSet>
      <dgm:spPr/>
    </dgm:pt>
    <dgm:pt modelId="{38C4BF22-8F3B-4D09-80FC-76E671401402}" type="pres">
      <dgm:prSet presAssocID="{32D34F7F-F4B9-4C59-96C7-8E3F4BEADC9C}" presName="descendantText" presStyleLbl="alignAcc1" presStyleIdx="0" presStyleCnt="3" custScaleY="122944">
        <dgm:presLayoutVars>
          <dgm:bulletEnabled val="1"/>
        </dgm:presLayoutVars>
      </dgm:prSet>
      <dgm:spPr/>
      <dgm:t>
        <a:bodyPr/>
        <a:lstStyle/>
        <a:p>
          <a:endParaRPr lang="en-US"/>
        </a:p>
      </dgm:t>
    </dgm:pt>
    <dgm:pt modelId="{763D80E4-1CB6-4217-8F2F-5791F6F65AA8}" type="pres">
      <dgm:prSet presAssocID="{49FDFC4B-6771-444A-ADD5-2B9E52DA4BCF}" presName="sp" presStyleCnt="0"/>
      <dgm:spPr/>
    </dgm:pt>
    <dgm:pt modelId="{FCE6EB3F-9C0F-4C3F-B5C6-4DC02129D2FD}" type="pres">
      <dgm:prSet presAssocID="{82243B35-2416-4032-B93D-7DB89A612C22}" presName="composite" presStyleCnt="0"/>
      <dgm:spPr/>
    </dgm:pt>
    <dgm:pt modelId="{DDD52616-6466-4823-BD1A-F7A72C3E5B10}" type="pres">
      <dgm:prSet presAssocID="{82243B35-2416-4032-B93D-7DB89A612C22}" presName="parentText" presStyleLbl="alignNode1" presStyleIdx="1" presStyleCnt="3" custLinFactNeighborX="-3083" custLinFactNeighborY="-10614">
        <dgm:presLayoutVars>
          <dgm:chMax val="1"/>
          <dgm:bulletEnabled val="1"/>
        </dgm:presLayoutVars>
      </dgm:prSet>
      <dgm:spPr/>
    </dgm:pt>
    <dgm:pt modelId="{52CD3743-19F3-4E09-9CB9-5AED191562D3}" type="pres">
      <dgm:prSet presAssocID="{82243B35-2416-4032-B93D-7DB89A612C22}" presName="descendantText" presStyleLbl="alignAcc1" presStyleIdx="1" presStyleCnt="3" custScaleX="100445" custScaleY="267516" custLinFactNeighborX="252" custLinFactNeighborY="10684">
        <dgm:presLayoutVars>
          <dgm:bulletEnabled val="1"/>
        </dgm:presLayoutVars>
      </dgm:prSet>
      <dgm:spPr/>
      <dgm:t>
        <a:bodyPr/>
        <a:lstStyle/>
        <a:p>
          <a:endParaRPr lang="en-US"/>
        </a:p>
      </dgm:t>
    </dgm:pt>
    <dgm:pt modelId="{520A3EF8-DC9D-482E-B878-EA4E4311D877}" type="pres">
      <dgm:prSet presAssocID="{BA21C183-BB50-4425-8F71-9DC75CA62FAD}" presName="sp" presStyleCnt="0"/>
      <dgm:spPr/>
    </dgm:pt>
    <dgm:pt modelId="{162DC6DE-B2FE-4A99-AC7A-58F0AB580089}" type="pres">
      <dgm:prSet presAssocID="{9FC14509-B2E4-4840-89A8-B5A6D86753BD}" presName="composite" presStyleCnt="0"/>
      <dgm:spPr/>
    </dgm:pt>
    <dgm:pt modelId="{665D12C4-594B-4716-878D-3549B435F50A}" type="pres">
      <dgm:prSet presAssocID="{9FC14509-B2E4-4840-89A8-B5A6D86753BD}" presName="parentText" presStyleLbl="alignNode1" presStyleIdx="2" presStyleCnt="3">
        <dgm:presLayoutVars>
          <dgm:chMax val="1"/>
          <dgm:bulletEnabled val="1"/>
        </dgm:presLayoutVars>
      </dgm:prSet>
      <dgm:spPr/>
      <dgm:t>
        <a:bodyPr/>
        <a:lstStyle/>
        <a:p>
          <a:endParaRPr lang="en-US"/>
        </a:p>
      </dgm:t>
    </dgm:pt>
    <dgm:pt modelId="{2A008978-499F-4CEF-B085-F07E8E9B65E7}" type="pres">
      <dgm:prSet presAssocID="{9FC14509-B2E4-4840-89A8-B5A6D86753BD}" presName="descendantText" presStyleLbl="alignAcc1" presStyleIdx="2" presStyleCnt="3" custLinFactNeighborX="127" custLinFactNeighborY="49762">
        <dgm:presLayoutVars>
          <dgm:bulletEnabled val="1"/>
        </dgm:presLayoutVars>
      </dgm:prSet>
      <dgm:spPr/>
      <dgm:t>
        <a:bodyPr/>
        <a:lstStyle/>
        <a:p>
          <a:endParaRPr lang="en-US"/>
        </a:p>
      </dgm:t>
    </dgm:pt>
  </dgm:ptLst>
  <dgm:cxnLst>
    <dgm:cxn modelId="{227685CF-8BD2-4461-A16F-817EB399E717}" type="presOf" srcId="{8DD90000-7E9D-49C5-83DB-1ACDA3CAB32A}" destId="{52CD3743-19F3-4E09-9CB9-5AED191562D3}" srcOrd="0" destOrd="3" presId="urn:microsoft.com/office/officeart/2005/8/layout/chevron2"/>
    <dgm:cxn modelId="{F014C00C-E9A3-46D7-A2F8-B6F6366D2AF3}" type="presOf" srcId="{FDC8060A-9ECD-45F6-A422-F7787979F4D4}" destId="{52CD3743-19F3-4E09-9CB9-5AED191562D3}" srcOrd="0" destOrd="4" presId="urn:microsoft.com/office/officeart/2005/8/layout/chevron2"/>
    <dgm:cxn modelId="{C749B29B-8289-4ADA-85A8-7BCF3BF80445}" srcId="{9FC14509-B2E4-4840-89A8-B5A6D86753BD}" destId="{3B6070C7-15EB-4E57-8D55-D4D99692C982}" srcOrd="0" destOrd="0" parTransId="{2BB990FF-FE48-43F3-B8DF-3F7F90D63084}" sibTransId="{D2D34CB8-B232-46ED-99EC-22ADBD1F7E27}"/>
    <dgm:cxn modelId="{18553C59-EE17-41F4-8B1F-94593C396F41}" type="presOf" srcId="{58630C86-A678-4B3F-872F-BF6A316F71F4}" destId="{2A008978-499F-4CEF-B085-F07E8E9B65E7}" srcOrd="0" destOrd="1" presId="urn:microsoft.com/office/officeart/2005/8/layout/chevron2"/>
    <dgm:cxn modelId="{4420C012-D231-4548-B4C8-C4AF950A74FF}" type="presOf" srcId="{9FC14509-B2E4-4840-89A8-B5A6D86753BD}" destId="{665D12C4-594B-4716-878D-3549B435F50A}" srcOrd="0" destOrd="0" presId="urn:microsoft.com/office/officeart/2005/8/layout/chevron2"/>
    <dgm:cxn modelId="{03D427AB-5529-41AD-995B-89F2AE237258}" srcId="{69C9D7AD-91FF-4EF7-9E34-08982AC67412}" destId="{32D34F7F-F4B9-4C59-96C7-8E3F4BEADC9C}" srcOrd="0" destOrd="0" parTransId="{2BBE226C-5BC1-41E6-ADD6-7ABE7E896BCA}" sibTransId="{49FDFC4B-6771-444A-ADD5-2B9E52DA4BCF}"/>
    <dgm:cxn modelId="{99E51441-7834-45FA-A243-FF2A1E185BA5}" srcId="{32D34F7F-F4B9-4C59-96C7-8E3F4BEADC9C}" destId="{FC4EA55A-F70C-4106-A249-4A0C12A76D8C}" srcOrd="0" destOrd="0" parTransId="{4A46BC41-215A-487D-A144-F39139A6ABC2}" sibTransId="{22838D23-7266-42C0-9FD5-98C4BF2E0064}"/>
    <dgm:cxn modelId="{0B97A6A6-9279-480B-8CBA-B62BB61B53A2}" type="presOf" srcId="{DB20D2F9-7A60-4603-8C68-71B8FBA5C65B}" destId="{52CD3743-19F3-4E09-9CB9-5AED191562D3}" srcOrd="0" destOrd="2" presId="urn:microsoft.com/office/officeart/2005/8/layout/chevron2"/>
    <dgm:cxn modelId="{19C3FAFB-DD96-4FDB-9E9C-E078D6138C50}" type="presOf" srcId="{82243B35-2416-4032-B93D-7DB89A612C22}" destId="{DDD52616-6466-4823-BD1A-F7A72C3E5B10}" srcOrd="0" destOrd="0" presId="urn:microsoft.com/office/officeart/2005/8/layout/chevron2"/>
    <dgm:cxn modelId="{4046C7BF-E894-4CDF-9A92-4F17A17FE1D5}" srcId="{82243B35-2416-4032-B93D-7DB89A612C22}" destId="{8DD90000-7E9D-49C5-83DB-1ACDA3CAB32A}" srcOrd="3" destOrd="0" parTransId="{29509E91-B8BC-451B-8FD8-64D4A9750573}" sibTransId="{9F184C8B-DA3D-4156-B448-44E58ACC15E1}"/>
    <dgm:cxn modelId="{97752D7B-3C02-43C4-A231-60A48A89F5A6}" srcId="{82243B35-2416-4032-B93D-7DB89A612C22}" destId="{FDC8060A-9ECD-45F6-A422-F7787979F4D4}" srcOrd="4" destOrd="0" parTransId="{CE3C1091-CB41-4A29-AD8A-72FC78C87BEA}" sibTransId="{F3037A86-FDF7-4011-8130-B07297278971}"/>
    <dgm:cxn modelId="{D7B67A49-9FD6-412C-8407-77ECE68A5201}" srcId="{69C9D7AD-91FF-4EF7-9E34-08982AC67412}" destId="{9FC14509-B2E4-4840-89A8-B5A6D86753BD}" srcOrd="2" destOrd="0" parTransId="{3D49501D-AD7F-4B7B-B8E7-598F147D0256}" sibTransId="{FDB3950B-A302-4C8D-A76D-2A05AF2F3201}"/>
    <dgm:cxn modelId="{B407A4C0-709B-4B3C-B066-CF147C88FB42}" type="presOf" srcId="{A5454391-45FE-43C6-8FEA-52CC39C101EB}" destId="{52CD3743-19F3-4E09-9CB9-5AED191562D3}" srcOrd="0" destOrd="0" presId="urn:microsoft.com/office/officeart/2005/8/layout/chevron2"/>
    <dgm:cxn modelId="{49D63697-2296-4273-9CFE-0D43BFC36028}" srcId="{82243B35-2416-4032-B93D-7DB89A612C22}" destId="{A5454391-45FE-43C6-8FEA-52CC39C101EB}" srcOrd="0" destOrd="0" parTransId="{B1D21FAE-E56D-4C07-A6D5-81988D73EDF0}" sibTransId="{FE6F04C7-03FF-40A0-A728-7428F0E65D53}"/>
    <dgm:cxn modelId="{4BCE3230-D15D-4169-808D-3A6D28488C40}" type="presOf" srcId="{3B6070C7-15EB-4E57-8D55-D4D99692C982}" destId="{2A008978-499F-4CEF-B085-F07E8E9B65E7}" srcOrd="0" destOrd="0" presId="urn:microsoft.com/office/officeart/2005/8/layout/chevron2"/>
    <dgm:cxn modelId="{F95E4A20-05A4-450E-8430-57692927A2C8}" type="presOf" srcId="{9575C3DD-491E-44CB-A8B9-0D0F55DC4AF8}" destId="{52CD3743-19F3-4E09-9CB9-5AED191562D3}" srcOrd="0" destOrd="1" presId="urn:microsoft.com/office/officeart/2005/8/layout/chevron2"/>
    <dgm:cxn modelId="{DFC57743-D690-4BDB-99FC-BAE857156CA0}" type="presOf" srcId="{32D34F7F-F4B9-4C59-96C7-8E3F4BEADC9C}" destId="{8E818ECF-0322-415B-97C3-5A0529E5987A}" srcOrd="0" destOrd="0" presId="urn:microsoft.com/office/officeart/2005/8/layout/chevron2"/>
    <dgm:cxn modelId="{C0B12F0C-F53C-430F-88CD-A68CB1239E9B}" type="presOf" srcId="{FC4EA55A-F70C-4106-A249-4A0C12A76D8C}" destId="{38C4BF22-8F3B-4D09-80FC-76E671401402}" srcOrd="0" destOrd="0" presId="urn:microsoft.com/office/officeart/2005/8/layout/chevron2"/>
    <dgm:cxn modelId="{9B1C33C6-9EDD-4C58-BD39-DF56FEDF6684}" type="presOf" srcId="{69C9D7AD-91FF-4EF7-9E34-08982AC67412}" destId="{74AD657A-0E45-4438-A83C-58374F46A970}" srcOrd="0" destOrd="0" presId="urn:microsoft.com/office/officeart/2005/8/layout/chevron2"/>
    <dgm:cxn modelId="{D9C76A87-E82B-4A78-8F58-61221D60FDE6}" srcId="{9FC14509-B2E4-4840-89A8-B5A6D86753BD}" destId="{58630C86-A678-4B3F-872F-BF6A316F71F4}" srcOrd="1" destOrd="0" parTransId="{538D46A9-0241-4B35-B4B1-CFF3A30F294C}" sibTransId="{C3EAEDEB-24AF-4035-A5F7-A90ED8B05D0A}"/>
    <dgm:cxn modelId="{AE84B85D-59E2-4F70-B857-B24C074EEA0E}" srcId="{82243B35-2416-4032-B93D-7DB89A612C22}" destId="{9575C3DD-491E-44CB-A8B9-0D0F55DC4AF8}" srcOrd="1" destOrd="0" parTransId="{E6F42397-2BA1-4680-AD2C-D3C481FE2C64}" sibTransId="{27F6F5F6-5168-4479-A2CC-451EC22FF880}"/>
    <dgm:cxn modelId="{68E2710C-C3E4-4A16-9B59-517DEBBC1102}" srcId="{69C9D7AD-91FF-4EF7-9E34-08982AC67412}" destId="{82243B35-2416-4032-B93D-7DB89A612C22}" srcOrd="1" destOrd="0" parTransId="{57B21716-433E-4948-96D4-AE5DD642D834}" sibTransId="{BA21C183-BB50-4425-8F71-9DC75CA62FAD}"/>
    <dgm:cxn modelId="{94F0DBA2-B8B7-42E8-A021-598B70B725F5}" srcId="{82243B35-2416-4032-B93D-7DB89A612C22}" destId="{DB20D2F9-7A60-4603-8C68-71B8FBA5C65B}" srcOrd="2" destOrd="0" parTransId="{1E18BECC-830A-4995-A958-364CA5EB60B5}" sibTransId="{7C3AD05E-53D9-4145-9AB7-FEB566FE5509}"/>
    <dgm:cxn modelId="{F2019BBC-F983-499C-999D-EE7E43C49173}" type="presParOf" srcId="{74AD657A-0E45-4438-A83C-58374F46A970}" destId="{FB53D96C-7A2A-4C3B-844F-40404118C6AC}" srcOrd="0" destOrd="0" presId="urn:microsoft.com/office/officeart/2005/8/layout/chevron2"/>
    <dgm:cxn modelId="{DE170CC0-3FF9-460F-B0B3-3298DD78BD7E}" type="presParOf" srcId="{FB53D96C-7A2A-4C3B-844F-40404118C6AC}" destId="{8E818ECF-0322-415B-97C3-5A0529E5987A}" srcOrd="0" destOrd="0" presId="urn:microsoft.com/office/officeart/2005/8/layout/chevron2"/>
    <dgm:cxn modelId="{F93B2B10-907A-410C-B6D2-2CBFBB92FE5A}" type="presParOf" srcId="{FB53D96C-7A2A-4C3B-844F-40404118C6AC}" destId="{38C4BF22-8F3B-4D09-80FC-76E671401402}" srcOrd="1" destOrd="0" presId="urn:microsoft.com/office/officeart/2005/8/layout/chevron2"/>
    <dgm:cxn modelId="{ED955315-EE62-4F82-873B-258F6175A196}" type="presParOf" srcId="{74AD657A-0E45-4438-A83C-58374F46A970}" destId="{763D80E4-1CB6-4217-8F2F-5791F6F65AA8}" srcOrd="1" destOrd="0" presId="urn:microsoft.com/office/officeart/2005/8/layout/chevron2"/>
    <dgm:cxn modelId="{53A18C57-308F-47B4-8F28-0DF4C797F3BC}" type="presParOf" srcId="{74AD657A-0E45-4438-A83C-58374F46A970}" destId="{FCE6EB3F-9C0F-4C3F-B5C6-4DC02129D2FD}" srcOrd="2" destOrd="0" presId="urn:microsoft.com/office/officeart/2005/8/layout/chevron2"/>
    <dgm:cxn modelId="{E02CA7F4-74B9-4933-9B43-BE49BDFB1365}" type="presParOf" srcId="{FCE6EB3F-9C0F-4C3F-B5C6-4DC02129D2FD}" destId="{DDD52616-6466-4823-BD1A-F7A72C3E5B10}" srcOrd="0" destOrd="0" presId="urn:microsoft.com/office/officeart/2005/8/layout/chevron2"/>
    <dgm:cxn modelId="{F3678FAA-C2F6-4B4A-8C9D-FF0A523C09FC}" type="presParOf" srcId="{FCE6EB3F-9C0F-4C3F-B5C6-4DC02129D2FD}" destId="{52CD3743-19F3-4E09-9CB9-5AED191562D3}" srcOrd="1" destOrd="0" presId="urn:microsoft.com/office/officeart/2005/8/layout/chevron2"/>
    <dgm:cxn modelId="{28D45389-342F-425B-A6CA-6E8064FFB33C}" type="presParOf" srcId="{74AD657A-0E45-4438-A83C-58374F46A970}" destId="{520A3EF8-DC9D-482E-B878-EA4E4311D877}" srcOrd="3" destOrd="0" presId="urn:microsoft.com/office/officeart/2005/8/layout/chevron2"/>
    <dgm:cxn modelId="{60E713B3-46E0-42A0-B3A2-55AE45FF2BF6}" type="presParOf" srcId="{74AD657A-0E45-4438-A83C-58374F46A970}" destId="{162DC6DE-B2FE-4A99-AC7A-58F0AB580089}" srcOrd="4" destOrd="0" presId="urn:microsoft.com/office/officeart/2005/8/layout/chevron2"/>
    <dgm:cxn modelId="{4843940C-818B-432F-B2D9-B868F2CBA611}" type="presParOf" srcId="{162DC6DE-B2FE-4A99-AC7A-58F0AB580089}" destId="{665D12C4-594B-4716-878D-3549B435F50A}" srcOrd="0" destOrd="0" presId="urn:microsoft.com/office/officeart/2005/8/layout/chevron2"/>
    <dgm:cxn modelId="{E53ECC6D-F371-4E45-8277-D505834DC396}" type="presParOf" srcId="{162DC6DE-B2FE-4A99-AC7A-58F0AB580089}" destId="{2A008978-499F-4CEF-B085-F07E8E9B65E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C9D7AD-91FF-4EF7-9E34-08982AC6741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32D34F7F-F4B9-4C59-96C7-8E3F4BEADC9C}">
      <dgm:prSet phldrT="[Text]"/>
      <dgm:spPr/>
      <dgm:t>
        <a:bodyPr/>
        <a:lstStyle/>
        <a:p>
          <a:r>
            <a:rPr lang="vi-VN" dirty="0" smtClean="0"/>
            <a:t>Nội dung </a:t>
          </a:r>
          <a:endParaRPr lang="en-US" dirty="0"/>
        </a:p>
      </dgm:t>
    </dgm:pt>
    <dgm:pt modelId="{2BBE226C-5BC1-41E6-ADD6-7ABE7E896BCA}" type="parTrans" cxnId="{03D427AB-5529-41AD-995B-89F2AE237258}">
      <dgm:prSet/>
      <dgm:spPr/>
      <dgm:t>
        <a:bodyPr/>
        <a:lstStyle/>
        <a:p>
          <a:endParaRPr lang="en-US"/>
        </a:p>
      </dgm:t>
    </dgm:pt>
    <dgm:pt modelId="{49FDFC4B-6771-444A-ADD5-2B9E52DA4BCF}" type="sibTrans" cxnId="{03D427AB-5529-41AD-995B-89F2AE237258}">
      <dgm:prSet/>
      <dgm:spPr/>
      <dgm:t>
        <a:bodyPr/>
        <a:lstStyle/>
        <a:p>
          <a:endParaRPr lang="en-US"/>
        </a:p>
      </dgm:t>
    </dgm:pt>
    <dgm:pt modelId="{FC4EA55A-F70C-4106-A249-4A0C12A76D8C}">
      <dgm:prSet phldrT="[Text]" custT="1"/>
      <dgm:spPr/>
      <dgm:t>
        <a:bodyPr/>
        <a:lstStyle/>
        <a:p>
          <a:r>
            <a:rPr lang="en-US" sz="2000" b="0" dirty="0" smtClean="0">
              <a:latin typeface="Times New Roman" panose="02020603050405020304" pitchFamily="18" charset="0"/>
              <a:cs typeface="Times New Roman" panose="02020603050405020304" pitchFamily="18" charset="0"/>
            </a:rPr>
            <a:t>Biến đổi Hough là một k ỹ thuật có thể dùng để tách ra các đặc điểm của một hình dáng cụ thể trong một ảnh nhị phân. Khi dùng các chươ ng trình máy tính để nhận diện một đối tượng nào đó có hình dạng bất kỳ</a:t>
          </a:r>
          <a:r>
            <a:rPr lang="vi-VN" sz="2000" b="0" dirty="0" smtClean="0">
              <a:latin typeface="Times New Roman" panose="02020603050405020304" pitchFamily="18" charset="0"/>
              <a:cs typeface="Times New Roman" panose="02020603050405020304" pitchFamily="18" charset="0"/>
            </a:rPr>
            <a:t> thì đây là</a:t>
          </a:r>
          <a:r>
            <a:rPr lang="en-US" sz="2000" b="0" dirty="0" smtClean="0">
              <a:latin typeface="Times New Roman" panose="02020603050405020304" pitchFamily="18" charset="0"/>
              <a:cs typeface="Times New Roman" panose="02020603050405020304" pitchFamily="18" charset="0"/>
            </a:rPr>
            <a:t> phương pháp hữu hiệu hiện nay</a:t>
          </a:r>
          <a:endParaRPr lang="en-US" sz="2000" b="0" dirty="0">
            <a:latin typeface="Times New Roman" panose="02020603050405020304" pitchFamily="18" charset="0"/>
            <a:cs typeface="Times New Roman" panose="02020603050405020304" pitchFamily="18" charset="0"/>
          </a:endParaRPr>
        </a:p>
      </dgm:t>
    </dgm:pt>
    <dgm:pt modelId="{4A46BC41-215A-487D-A144-F39139A6ABC2}" type="parTrans" cxnId="{99E51441-7834-45FA-A243-FF2A1E185BA5}">
      <dgm:prSet/>
      <dgm:spPr/>
      <dgm:t>
        <a:bodyPr/>
        <a:lstStyle/>
        <a:p>
          <a:endParaRPr lang="en-US"/>
        </a:p>
      </dgm:t>
    </dgm:pt>
    <dgm:pt modelId="{22838D23-7266-42C0-9FD5-98C4BF2E0064}" type="sibTrans" cxnId="{99E51441-7834-45FA-A243-FF2A1E185BA5}">
      <dgm:prSet/>
      <dgm:spPr/>
      <dgm:t>
        <a:bodyPr/>
        <a:lstStyle/>
        <a:p>
          <a:endParaRPr lang="en-US"/>
        </a:p>
      </dgm:t>
    </dgm:pt>
    <dgm:pt modelId="{82243B35-2416-4032-B93D-7DB89A612C22}">
      <dgm:prSet phldrT="[Text]"/>
      <dgm:spPr/>
      <dgm:t>
        <a:bodyPr/>
        <a:lstStyle/>
        <a:p>
          <a:r>
            <a:rPr lang="vi-VN" dirty="0" smtClean="0"/>
            <a:t>Các bước thực hiện </a:t>
          </a:r>
          <a:endParaRPr lang="en-US" dirty="0"/>
        </a:p>
      </dgm:t>
    </dgm:pt>
    <dgm:pt modelId="{57B21716-433E-4948-96D4-AE5DD642D834}" type="parTrans" cxnId="{68E2710C-C3E4-4A16-9B59-517DEBBC1102}">
      <dgm:prSet/>
      <dgm:spPr/>
      <dgm:t>
        <a:bodyPr/>
        <a:lstStyle/>
        <a:p>
          <a:endParaRPr lang="en-US"/>
        </a:p>
      </dgm:t>
    </dgm:pt>
    <dgm:pt modelId="{BA21C183-BB50-4425-8F71-9DC75CA62FAD}" type="sibTrans" cxnId="{68E2710C-C3E4-4A16-9B59-517DEBBC1102}">
      <dgm:prSet/>
      <dgm:spPr/>
      <dgm:t>
        <a:bodyPr/>
        <a:lstStyle/>
        <a:p>
          <a:endParaRPr lang="en-US"/>
        </a:p>
      </dgm:t>
    </dgm:pt>
    <dgm:pt modelId="{A5454391-45FE-43C6-8FEA-52CC39C101EB}">
      <dgm:prSet phldrT="[Text]" custT="1"/>
      <dgm:spPr/>
      <dgm:t>
        <a:bodyPr/>
        <a:lstStyle/>
        <a:p>
          <a:r>
            <a:rPr lang="en-US" sz="2000" b="0" dirty="0" smtClean="0">
              <a:latin typeface="Times New Roman" panose="02020603050405020304" pitchFamily="18" charset="0"/>
              <a:cs typeface="Times New Roman" panose="02020603050405020304" pitchFamily="18" charset="0"/>
            </a:rPr>
            <a:t>Dò đặc trưng biên ngang, </a:t>
          </a:r>
          <a:endParaRPr lang="en-US" sz="2000" b="0" dirty="0">
            <a:latin typeface="Times New Roman" panose="02020603050405020304" pitchFamily="18" charset="0"/>
            <a:cs typeface="Times New Roman" panose="02020603050405020304" pitchFamily="18" charset="0"/>
          </a:endParaRPr>
        </a:p>
      </dgm:t>
    </dgm:pt>
    <dgm:pt modelId="{B1D21FAE-E56D-4C07-A6D5-81988D73EDF0}" type="parTrans" cxnId="{49D63697-2296-4273-9CFE-0D43BFC36028}">
      <dgm:prSet/>
      <dgm:spPr/>
      <dgm:t>
        <a:bodyPr/>
        <a:lstStyle/>
        <a:p>
          <a:endParaRPr lang="en-US"/>
        </a:p>
      </dgm:t>
    </dgm:pt>
    <dgm:pt modelId="{FE6F04C7-03FF-40A0-A728-7428F0E65D53}" type="sibTrans" cxnId="{49D63697-2296-4273-9CFE-0D43BFC36028}">
      <dgm:prSet/>
      <dgm:spPr/>
      <dgm:t>
        <a:bodyPr/>
        <a:lstStyle/>
        <a:p>
          <a:endParaRPr lang="en-US"/>
        </a:p>
      </dgm:t>
    </dgm:pt>
    <dgm:pt modelId="{9FC14509-B2E4-4840-89A8-B5A6D86753BD}">
      <dgm:prSet phldrT="[Text]"/>
      <dgm:spPr/>
      <dgm:t>
        <a:bodyPr/>
        <a:lstStyle/>
        <a:p>
          <a:r>
            <a:rPr lang="vi-VN" dirty="0" smtClean="0"/>
            <a:t>Ưu, nhược điểm </a:t>
          </a:r>
          <a:endParaRPr lang="en-US" dirty="0"/>
        </a:p>
      </dgm:t>
    </dgm:pt>
    <dgm:pt modelId="{3D49501D-AD7F-4B7B-B8E7-598F147D0256}" type="parTrans" cxnId="{D7B67A49-9FD6-412C-8407-77ECE68A5201}">
      <dgm:prSet/>
      <dgm:spPr/>
      <dgm:t>
        <a:bodyPr/>
        <a:lstStyle/>
        <a:p>
          <a:endParaRPr lang="en-US"/>
        </a:p>
      </dgm:t>
    </dgm:pt>
    <dgm:pt modelId="{FDB3950B-A302-4C8D-A76D-2A05AF2F3201}" type="sibTrans" cxnId="{D7B67A49-9FD6-412C-8407-77ECE68A5201}">
      <dgm:prSet/>
      <dgm:spPr/>
      <dgm:t>
        <a:bodyPr/>
        <a:lstStyle/>
        <a:p>
          <a:endParaRPr lang="en-US"/>
        </a:p>
      </dgm:t>
    </dgm:pt>
    <dgm:pt modelId="{3B6070C7-15EB-4E57-8D55-D4D99692C982}">
      <dgm:prSet phldrT="[Text]" custT="1"/>
      <dgm:spPr/>
      <dgm:t>
        <a:bodyPr/>
        <a:lstStyle/>
        <a:p>
          <a:r>
            <a:rPr lang="en-US" sz="2000" b="0" i="0" dirty="0" smtClean="0">
              <a:latin typeface="Times New Roman" panose="02020603050405020304" pitchFamily="18" charset="0"/>
              <a:cs typeface="Times New Roman" panose="02020603050405020304" pitchFamily="18" charset="0"/>
            </a:rPr>
            <a:t>Ưu điểm: không phụ thuộc vào màu sắc của biển số xe</a:t>
          </a:r>
          <a:endParaRPr lang="en-US" sz="2000" b="0" i="0" dirty="0">
            <a:latin typeface="Times New Roman" panose="02020603050405020304" pitchFamily="18" charset="0"/>
            <a:cs typeface="Times New Roman" panose="02020603050405020304" pitchFamily="18" charset="0"/>
          </a:endParaRPr>
        </a:p>
      </dgm:t>
    </dgm:pt>
    <dgm:pt modelId="{2BB990FF-FE48-43F3-B8DF-3F7F90D63084}" type="parTrans" cxnId="{C749B29B-8289-4ADA-85A8-7BCF3BF80445}">
      <dgm:prSet/>
      <dgm:spPr/>
      <dgm:t>
        <a:bodyPr/>
        <a:lstStyle/>
        <a:p>
          <a:endParaRPr lang="en-US"/>
        </a:p>
      </dgm:t>
    </dgm:pt>
    <dgm:pt modelId="{D2D34CB8-B232-46ED-99EC-22ADBD1F7E27}" type="sibTrans" cxnId="{C749B29B-8289-4ADA-85A8-7BCF3BF80445}">
      <dgm:prSet/>
      <dgm:spPr/>
      <dgm:t>
        <a:bodyPr/>
        <a:lstStyle/>
        <a:p>
          <a:endParaRPr lang="en-US"/>
        </a:p>
      </dgm:t>
    </dgm:pt>
    <dgm:pt modelId="{4E9CE14F-4957-40C6-B845-D7FB7F962AD7}">
      <dgm:prSet custT="1"/>
      <dgm:spPr/>
      <dgm:t>
        <a:bodyPr/>
        <a:lstStyle/>
        <a:p>
          <a:r>
            <a:rPr lang="en-US" sz="2000" b="0" dirty="0" smtClean="0">
              <a:latin typeface="Times New Roman" panose="02020603050405020304" pitchFamily="18" charset="0"/>
              <a:cs typeface="Times New Roman" panose="02020603050405020304" pitchFamily="18" charset="0"/>
            </a:rPr>
            <a:t>Dùng chuyển đổi Hough tìm các đoạn thẳng ngang dọc trên cơ sở của ảnh nhị phân biên cạnh thu được từ bước trên.</a:t>
          </a:r>
          <a:endParaRPr lang="en-US" sz="2000" b="0" dirty="0">
            <a:latin typeface="Times New Roman" panose="02020603050405020304" pitchFamily="18" charset="0"/>
            <a:cs typeface="Times New Roman" panose="02020603050405020304" pitchFamily="18" charset="0"/>
          </a:endParaRPr>
        </a:p>
      </dgm:t>
    </dgm:pt>
    <dgm:pt modelId="{6D64E84C-8329-47A9-96B2-E9987BE1807E}" type="parTrans" cxnId="{5450BDB7-4874-4288-B311-14EDB78C885C}">
      <dgm:prSet/>
      <dgm:spPr/>
      <dgm:t>
        <a:bodyPr/>
        <a:lstStyle/>
        <a:p>
          <a:endParaRPr lang="en-US"/>
        </a:p>
      </dgm:t>
    </dgm:pt>
    <dgm:pt modelId="{60800F54-DB62-45CF-9077-7BCD0B6DBC87}" type="sibTrans" cxnId="{5450BDB7-4874-4288-B311-14EDB78C885C}">
      <dgm:prSet/>
      <dgm:spPr/>
      <dgm:t>
        <a:bodyPr/>
        <a:lstStyle/>
        <a:p>
          <a:endParaRPr lang="en-US"/>
        </a:p>
      </dgm:t>
    </dgm:pt>
    <dgm:pt modelId="{2990FECB-FC02-43A8-A9BA-45614C520B48}">
      <dgm:prSet custT="1"/>
      <dgm:spPr/>
      <dgm:t>
        <a:bodyPr/>
        <a:lstStyle/>
        <a:p>
          <a:r>
            <a:rPr lang="vi-VN" sz="2000" b="0" dirty="0" smtClean="0">
              <a:latin typeface="Times New Roman" panose="02020603050405020304" pitchFamily="18" charset="0"/>
              <a:cs typeface="Times New Roman" panose="02020603050405020304" pitchFamily="18" charset="0"/>
            </a:rPr>
            <a:t>t</a:t>
          </a:r>
          <a:r>
            <a:rPr lang="en-US" sz="2000" b="0" dirty="0" smtClean="0">
              <a:latin typeface="Times New Roman" panose="02020603050405020304" pitchFamily="18" charset="0"/>
              <a:cs typeface="Times New Roman" panose="02020603050405020304" pitchFamily="18" charset="0"/>
            </a:rPr>
            <a:t>ách các đoạn thẳng ngang, dọc có thể là cạnh của biển số</a:t>
          </a:r>
          <a:endParaRPr lang="en-US" sz="2000" b="0" dirty="0">
            <a:latin typeface="Times New Roman" panose="02020603050405020304" pitchFamily="18" charset="0"/>
            <a:cs typeface="Times New Roman" panose="02020603050405020304" pitchFamily="18" charset="0"/>
          </a:endParaRPr>
        </a:p>
      </dgm:t>
    </dgm:pt>
    <dgm:pt modelId="{B566CB79-0B14-4C86-9D32-B9ED690A5136}" type="parTrans" cxnId="{A75CE922-EC33-45F2-9EB9-10D9DE423B1E}">
      <dgm:prSet/>
      <dgm:spPr/>
      <dgm:t>
        <a:bodyPr/>
        <a:lstStyle/>
        <a:p>
          <a:endParaRPr lang="en-US"/>
        </a:p>
      </dgm:t>
    </dgm:pt>
    <dgm:pt modelId="{5918070C-6031-4F5C-96C7-F72F229CB922}" type="sibTrans" cxnId="{A75CE922-EC33-45F2-9EB9-10D9DE423B1E}">
      <dgm:prSet/>
      <dgm:spPr/>
      <dgm:t>
        <a:bodyPr/>
        <a:lstStyle/>
        <a:p>
          <a:endParaRPr lang="en-US"/>
        </a:p>
      </dgm:t>
    </dgm:pt>
    <dgm:pt modelId="{797C3C61-CB81-4A3D-A298-2F5550FFA21D}">
      <dgm:prSet custT="1"/>
      <dgm:spPr/>
      <dgm:t>
        <a:bodyPr/>
        <a:lstStyle/>
        <a:p>
          <a:r>
            <a:rPr lang="en-US" sz="2000" b="0" dirty="0" smtClean="0">
              <a:latin typeface="Times New Roman" panose="02020603050405020304" pitchFamily="18" charset="0"/>
              <a:cs typeface="Times New Roman" panose="02020603050405020304" pitchFamily="18" charset="0"/>
            </a:rPr>
            <a:t>Trích ứng viên biển số</a:t>
          </a:r>
          <a:endParaRPr lang="en-US" sz="2000" b="0" dirty="0">
            <a:latin typeface="Times New Roman" panose="02020603050405020304" pitchFamily="18" charset="0"/>
            <a:cs typeface="Times New Roman" panose="02020603050405020304" pitchFamily="18" charset="0"/>
          </a:endParaRPr>
        </a:p>
      </dgm:t>
    </dgm:pt>
    <dgm:pt modelId="{F4DF8DCA-EBA5-4E5A-BBA6-7F6D024624EE}" type="parTrans" cxnId="{B5066720-230F-4851-ABEC-47A7459C88FB}">
      <dgm:prSet/>
      <dgm:spPr/>
      <dgm:t>
        <a:bodyPr/>
        <a:lstStyle/>
        <a:p>
          <a:endParaRPr lang="en-US"/>
        </a:p>
      </dgm:t>
    </dgm:pt>
    <dgm:pt modelId="{EFE96B64-90E7-489A-8660-3134399955CF}" type="sibTrans" cxnId="{B5066720-230F-4851-ABEC-47A7459C88FB}">
      <dgm:prSet/>
      <dgm:spPr/>
      <dgm:t>
        <a:bodyPr/>
        <a:lstStyle/>
        <a:p>
          <a:endParaRPr lang="en-US"/>
        </a:p>
      </dgm:t>
    </dgm:pt>
    <dgm:pt modelId="{38D42FD9-55C0-4866-888F-4F45F47DCA47}">
      <dgm:prSet custT="1"/>
      <dgm:spPr/>
      <dgm:t>
        <a:bodyPr/>
        <a:lstStyle/>
        <a:p>
          <a:r>
            <a:rPr lang="en-US" sz="2000" b="0" i="0" dirty="0" smtClean="0">
              <a:latin typeface="Times New Roman" panose="02020603050405020304" pitchFamily="18" charset="0"/>
              <a:cs typeface="Times New Roman" panose="02020603050405020304" pitchFamily="18" charset="0"/>
            </a:rPr>
            <a:t>Nhược điểm: phụ thuộc rất lớn vào bước trích đặc trưng biên cạnh dẫn đến các đoạn thẳng ứng viên thu được thường ngắn hơn so với chiều dọc cũng như chiều ngang của biển số.</a:t>
          </a:r>
          <a:endParaRPr lang="en-US" sz="2000" b="0" i="0" dirty="0">
            <a:latin typeface="Times New Roman" panose="02020603050405020304" pitchFamily="18" charset="0"/>
            <a:cs typeface="Times New Roman" panose="02020603050405020304" pitchFamily="18" charset="0"/>
          </a:endParaRPr>
        </a:p>
      </dgm:t>
    </dgm:pt>
    <dgm:pt modelId="{43816FD2-E92F-4DC3-B4CD-B0358018244A}" type="parTrans" cxnId="{4C33D36D-F95E-49CC-8B96-8B7AF8647956}">
      <dgm:prSet/>
      <dgm:spPr/>
      <dgm:t>
        <a:bodyPr/>
        <a:lstStyle/>
        <a:p>
          <a:endParaRPr lang="en-US"/>
        </a:p>
      </dgm:t>
    </dgm:pt>
    <dgm:pt modelId="{59AC82EE-7C73-4F5F-9C6E-A837E90C484A}" type="sibTrans" cxnId="{4C33D36D-F95E-49CC-8B96-8B7AF8647956}">
      <dgm:prSet/>
      <dgm:spPr/>
      <dgm:t>
        <a:bodyPr/>
        <a:lstStyle/>
        <a:p>
          <a:endParaRPr lang="en-US"/>
        </a:p>
      </dgm:t>
    </dgm:pt>
    <dgm:pt modelId="{74AD657A-0E45-4438-A83C-58374F46A970}" type="pres">
      <dgm:prSet presAssocID="{69C9D7AD-91FF-4EF7-9E34-08982AC67412}" presName="linearFlow" presStyleCnt="0">
        <dgm:presLayoutVars>
          <dgm:dir/>
          <dgm:animLvl val="lvl"/>
          <dgm:resizeHandles val="exact"/>
        </dgm:presLayoutVars>
      </dgm:prSet>
      <dgm:spPr/>
    </dgm:pt>
    <dgm:pt modelId="{FB53D96C-7A2A-4C3B-844F-40404118C6AC}" type="pres">
      <dgm:prSet presAssocID="{32D34F7F-F4B9-4C59-96C7-8E3F4BEADC9C}" presName="composite" presStyleCnt="0"/>
      <dgm:spPr/>
    </dgm:pt>
    <dgm:pt modelId="{8E818ECF-0322-415B-97C3-5A0529E5987A}" type="pres">
      <dgm:prSet presAssocID="{32D34F7F-F4B9-4C59-96C7-8E3F4BEADC9C}" presName="parentText" presStyleLbl="alignNode1" presStyleIdx="0" presStyleCnt="3" custLinFactNeighborX="-3083" custLinFactNeighborY="-21228">
        <dgm:presLayoutVars>
          <dgm:chMax val="1"/>
          <dgm:bulletEnabled val="1"/>
        </dgm:presLayoutVars>
      </dgm:prSet>
      <dgm:spPr/>
    </dgm:pt>
    <dgm:pt modelId="{38C4BF22-8F3B-4D09-80FC-76E671401402}" type="pres">
      <dgm:prSet presAssocID="{32D34F7F-F4B9-4C59-96C7-8E3F4BEADC9C}" presName="descendantText" presStyleLbl="alignAcc1" presStyleIdx="0" presStyleCnt="3" custScaleY="123076">
        <dgm:presLayoutVars>
          <dgm:bulletEnabled val="1"/>
        </dgm:presLayoutVars>
      </dgm:prSet>
      <dgm:spPr/>
      <dgm:t>
        <a:bodyPr/>
        <a:lstStyle/>
        <a:p>
          <a:endParaRPr lang="en-US"/>
        </a:p>
      </dgm:t>
    </dgm:pt>
    <dgm:pt modelId="{763D80E4-1CB6-4217-8F2F-5791F6F65AA8}" type="pres">
      <dgm:prSet presAssocID="{49FDFC4B-6771-444A-ADD5-2B9E52DA4BCF}" presName="sp" presStyleCnt="0"/>
      <dgm:spPr/>
    </dgm:pt>
    <dgm:pt modelId="{FCE6EB3F-9C0F-4C3F-B5C6-4DC02129D2FD}" type="pres">
      <dgm:prSet presAssocID="{82243B35-2416-4032-B93D-7DB89A612C22}" presName="composite" presStyleCnt="0"/>
      <dgm:spPr/>
    </dgm:pt>
    <dgm:pt modelId="{DDD52616-6466-4823-BD1A-F7A72C3E5B10}" type="pres">
      <dgm:prSet presAssocID="{82243B35-2416-4032-B93D-7DB89A612C22}" presName="parentText" presStyleLbl="alignNode1" presStyleIdx="1" presStyleCnt="3" custLinFactNeighborX="-3083" custLinFactNeighborY="-10614">
        <dgm:presLayoutVars>
          <dgm:chMax val="1"/>
          <dgm:bulletEnabled val="1"/>
        </dgm:presLayoutVars>
      </dgm:prSet>
      <dgm:spPr/>
    </dgm:pt>
    <dgm:pt modelId="{52CD3743-19F3-4E09-9CB9-5AED191562D3}" type="pres">
      <dgm:prSet presAssocID="{82243B35-2416-4032-B93D-7DB89A612C22}" presName="descendantText" presStyleLbl="alignAcc1" presStyleIdx="1" presStyleCnt="3" custScaleX="100445" custScaleY="195040" custLinFactNeighborX="630" custLinFactNeighborY="10684">
        <dgm:presLayoutVars>
          <dgm:bulletEnabled val="1"/>
        </dgm:presLayoutVars>
      </dgm:prSet>
      <dgm:spPr/>
      <dgm:t>
        <a:bodyPr/>
        <a:lstStyle/>
        <a:p>
          <a:endParaRPr lang="en-US"/>
        </a:p>
      </dgm:t>
    </dgm:pt>
    <dgm:pt modelId="{520A3EF8-DC9D-482E-B878-EA4E4311D877}" type="pres">
      <dgm:prSet presAssocID="{BA21C183-BB50-4425-8F71-9DC75CA62FAD}" presName="sp" presStyleCnt="0"/>
      <dgm:spPr/>
    </dgm:pt>
    <dgm:pt modelId="{162DC6DE-B2FE-4A99-AC7A-58F0AB580089}" type="pres">
      <dgm:prSet presAssocID="{9FC14509-B2E4-4840-89A8-B5A6D86753BD}" presName="composite" presStyleCnt="0"/>
      <dgm:spPr/>
    </dgm:pt>
    <dgm:pt modelId="{665D12C4-594B-4716-878D-3549B435F50A}" type="pres">
      <dgm:prSet presAssocID="{9FC14509-B2E4-4840-89A8-B5A6D86753BD}" presName="parentText" presStyleLbl="alignNode1" presStyleIdx="2" presStyleCnt="3">
        <dgm:presLayoutVars>
          <dgm:chMax val="1"/>
          <dgm:bulletEnabled val="1"/>
        </dgm:presLayoutVars>
      </dgm:prSet>
      <dgm:spPr/>
      <dgm:t>
        <a:bodyPr/>
        <a:lstStyle/>
        <a:p>
          <a:endParaRPr lang="en-US"/>
        </a:p>
      </dgm:t>
    </dgm:pt>
    <dgm:pt modelId="{2A008978-499F-4CEF-B085-F07E8E9B65E7}" type="pres">
      <dgm:prSet presAssocID="{9FC14509-B2E4-4840-89A8-B5A6D86753BD}" presName="descendantText" presStyleLbl="alignAcc1" presStyleIdx="2" presStyleCnt="3" custScaleY="123194" custLinFactNeighborX="127" custLinFactNeighborY="49762">
        <dgm:presLayoutVars>
          <dgm:bulletEnabled val="1"/>
        </dgm:presLayoutVars>
      </dgm:prSet>
      <dgm:spPr/>
      <dgm:t>
        <a:bodyPr/>
        <a:lstStyle/>
        <a:p>
          <a:endParaRPr lang="en-US"/>
        </a:p>
      </dgm:t>
    </dgm:pt>
  </dgm:ptLst>
  <dgm:cxnLst>
    <dgm:cxn modelId="{9B1C33C6-9EDD-4C58-BD39-DF56FEDF6684}" type="presOf" srcId="{69C9D7AD-91FF-4EF7-9E34-08982AC67412}" destId="{74AD657A-0E45-4438-A83C-58374F46A970}" srcOrd="0" destOrd="0" presId="urn:microsoft.com/office/officeart/2005/8/layout/chevron2"/>
    <dgm:cxn modelId="{B407A4C0-709B-4B3C-B066-CF147C88FB42}" type="presOf" srcId="{A5454391-45FE-43C6-8FEA-52CC39C101EB}" destId="{52CD3743-19F3-4E09-9CB9-5AED191562D3}" srcOrd="0" destOrd="0" presId="urn:microsoft.com/office/officeart/2005/8/layout/chevron2"/>
    <dgm:cxn modelId="{4BCE3230-D15D-4169-808D-3A6D28488C40}" type="presOf" srcId="{3B6070C7-15EB-4E57-8D55-D4D99692C982}" destId="{2A008978-499F-4CEF-B085-F07E8E9B65E7}" srcOrd="0" destOrd="0" presId="urn:microsoft.com/office/officeart/2005/8/layout/chevron2"/>
    <dgm:cxn modelId="{C749B29B-8289-4ADA-85A8-7BCF3BF80445}" srcId="{9FC14509-B2E4-4840-89A8-B5A6D86753BD}" destId="{3B6070C7-15EB-4E57-8D55-D4D99692C982}" srcOrd="0" destOrd="0" parTransId="{2BB990FF-FE48-43F3-B8DF-3F7F90D63084}" sibTransId="{D2D34CB8-B232-46ED-99EC-22ADBD1F7E27}"/>
    <dgm:cxn modelId="{D392D522-5347-4DDB-9467-B607A9D9FE27}" type="presOf" srcId="{4E9CE14F-4957-40C6-B845-D7FB7F962AD7}" destId="{52CD3743-19F3-4E09-9CB9-5AED191562D3}" srcOrd="0" destOrd="1" presId="urn:microsoft.com/office/officeart/2005/8/layout/chevron2"/>
    <dgm:cxn modelId="{5450BDB7-4874-4288-B311-14EDB78C885C}" srcId="{82243B35-2416-4032-B93D-7DB89A612C22}" destId="{4E9CE14F-4957-40C6-B845-D7FB7F962AD7}" srcOrd="1" destOrd="0" parTransId="{6D64E84C-8329-47A9-96B2-E9987BE1807E}" sibTransId="{60800F54-DB62-45CF-9077-7BCD0B6DBC87}"/>
    <dgm:cxn modelId="{03D427AB-5529-41AD-995B-89F2AE237258}" srcId="{69C9D7AD-91FF-4EF7-9E34-08982AC67412}" destId="{32D34F7F-F4B9-4C59-96C7-8E3F4BEADC9C}" srcOrd="0" destOrd="0" parTransId="{2BBE226C-5BC1-41E6-ADD6-7ABE7E896BCA}" sibTransId="{49FDFC4B-6771-444A-ADD5-2B9E52DA4BCF}"/>
    <dgm:cxn modelId="{4C33D36D-F95E-49CC-8B96-8B7AF8647956}" srcId="{9FC14509-B2E4-4840-89A8-B5A6D86753BD}" destId="{38D42FD9-55C0-4866-888F-4F45F47DCA47}" srcOrd="1" destOrd="0" parTransId="{43816FD2-E92F-4DC3-B4CD-B0358018244A}" sibTransId="{59AC82EE-7C73-4F5F-9C6E-A837E90C484A}"/>
    <dgm:cxn modelId="{49D63697-2296-4273-9CFE-0D43BFC36028}" srcId="{82243B35-2416-4032-B93D-7DB89A612C22}" destId="{A5454391-45FE-43C6-8FEA-52CC39C101EB}" srcOrd="0" destOrd="0" parTransId="{B1D21FAE-E56D-4C07-A6D5-81988D73EDF0}" sibTransId="{FE6F04C7-03FF-40A0-A728-7428F0E65D53}"/>
    <dgm:cxn modelId="{99E51441-7834-45FA-A243-FF2A1E185BA5}" srcId="{32D34F7F-F4B9-4C59-96C7-8E3F4BEADC9C}" destId="{FC4EA55A-F70C-4106-A249-4A0C12A76D8C}" srcOrd="0" destOrd="0" parTransId="{4A46BC41-215A-487D-A144-F39139A6ABC2}" sibTransId="{22838D23-7266-42C0-9FD5-98C4BF2E0064}"/>
    <dgm:cxn modelId="{A75CE922-EC33-45F2-9EB9-10D9DE423B1E}" srcId="{82243B35-2416-4032-B93D-7DB89A612C22}" destId="{2990FECB-FC02-43A8-A9BA-45614C520B48}" srcOrd="2" destOrd="0" parTransId="{B566CB79-0B14-4C86-9D32-B9ED690A5136}" sibTransId="{5918070C-6031-4F5C-96C7-F72F229CB922}"/>
    <dgm:cxn modelId="{77D52E04-3B99-4075-A96A-1B8D26F99FA7}" type="presOf" srcId="{2990FECB-FC02-43A8-A9BA-45614C520B48}" destId="{52CD3743-19F3-4E09-9CB9-5AED191562D3}" srcOrd="0" destOrd="2" presId="urn:microsoft.com/office/officeart/2005/8/layout/chevron2"/>
    <dgm:cxn modelId="{19C3FAFB-DD96-4FDB-9E9C-E078D6138C50}" type="presOf" srcId="{82243B35-2416-4032-B93D-7DB89A612C22}" destId="{DDD52616-6466-4823-BD1A-F7A72C3E5B10}" srcOrd="0" destOrd="0" presId="urn:microsoft.com/office/officeart/2005/8/layout/chevron2"/>
    <dgm:cxn modelId="{68E2710C-C3E4-4A16-9B59-517DEBBC1102}" srcId="{69C9D7AD-91FF-4EF7-9E34-08982AC67412}" destId="{82243B35-2416-4032-B93D-7DB89A612C22}" srcOrd="1" destOrd="0" parTransId="{57B21716-433E-4948-96D4-AE5DD642D834}" sibTransId="{BA21C183-BB50-4425-8F71-9DC75CA62FAD}"/>
    <dgm:cxn modelId="{4420C012-D231-4548-B4C8-C4AF950A74FF}" type="presOf" srcId="{9FC14509-B2E4-4840-89A8-B5A6D86753BD}" destId="{665D12C4-594B-4716-878D-3549B435F50A}" srcOrd="0" destOrd="0" presId="urn:microsoft.com/office/officeart/2005/8/layout/chevron2"/>
    <dgm:cxn modelId="{359A68B4-9675-4434-9E1F-C217E2AC0F5A}" type="presOf" srcId="{797C3C61-CB81-4A3D-A298-2F5550FFA21D}" destId="{52CD3743-19F3-4E09-9CB9-5AED191562D3}" srcOrd="0" destOrd="3" presId="urn:microsoft.com/office/officeart/2005/8/layout/chevron2"/>
    <dgm:cxn modelId="{C0B12F0C-F53C-430F-88CD-A68CB1239E9B}" type="presOf" srcId="{FC4EA55A-F70C-4106-A249-4A0C12A76D8C}" destId="{38C4BF22-8F3B-4D09-80FC-76E671401402}" srcOrd="0" destOrd="0" presId="urn:microsoft.com/office/officeart/2005/8/layout/chevron2"/>
    <dgm:cxn modelId="{B5066720-230F-4851-ABEC-47A7459C88FB}" srcId="{82243B35-2416-4032-B93D-7DB89A612C22}" destId="{797C3C61-CB81-4A3D-A298-2F5550FFA21D}" srcOrd="3" destOrd="0" parTransId="{F4DF8DCA-EBA5-4E5A-BBA6-7F6D024624EE}" sibTransId="{EFE96B64-90E7-489A-8660-3134399955CF}"/>
    <dgm:cxn modelId="{DFC57743-D690-4BDB-99FC-BAE857156CA0}" type="presOf" srcId="{32D34F7F-F4B9-4C59-96C7-8E3F4BEADC9C}" destId="{8E818ECF-0322-415B-97C3-5A0529E5987A}" srcOrd="0" destOrd="0" presId="urn:microsoft.com/office/officeart/2005/8/layout/chevron2"/>
    <dgm:cxn modelId="{56EB1A60-6ECA-4FEB-A23E-05ADA43819EB}" type="presOf" srcId="{38D42FD9-55C0-4866-888F-4F45F47DCA47}" destId="{2A008978-499F-4CEF-B085-F07E8E9B65E7}" srcOrd="0" destOrd="1" presId="urn:microsoft.com/office/officeart/2005/8/layout/chevron2"/>
    <dgm:cxn modelId="{D7B67A49-9FD6-412C-8407-77ECE68A5201}" srcId="{69C9D7AD-91FF-4EF7-9E34-08982AC67412}" destId="{9FC14509-B2E4-4840-89A8-B5A6D86753BD}" srcOrd="2" destOrd="0" parTransId="{3D49501D-AD7F-4B7B-B8E7-598F147D0256}" sibTransId="{FDB3950B-A302-4C8D-A76D-2A05AF2F3201}"/>
    <dgm:cxn modelId="{F2019BBC-F983-499C-999D-EE7E43C49173}" type="presParOf" srcId="{74AD657A-0E45-4438-A83C-58374F46A970}" destId="{FB53D96C-7A2A-4C3B-844F-40404118C6AC}" srcOrd="0" destOrd="0" presId="urn:microsoft.com/office/officeart/2005/8/layout/chevron2"/>
    <dgm:cxn modelId="{DE170CC0-3FF9-460F-B0B3-3298DD78BD7E}" type="presParOf" srcId="{FB53D96C-7A2A-4C3B-844F-40404118C6AC}" destId="{8E818ECF-0322-415B-97C3-5A0529E5987A}" srcOrd="0" destOrd="0" presId="urn:microsoft.com/office/officeart/2005/8/layout/chevron2"/>
    <dgm:cxn modelId="{F93B2B10-907A-410C-B6D2-2CBFBB92FE5A}" type="presParOf" srcId="{FB53D96C-7A2A-4C3B-844F-40404118C6AC}" destId="{38C4BF22-8F3B-4D09-80FC-76E671401402}" srcOrd="1" destOrd="0" presId="urn:microsoft.com/office/officeart/2005/8/layout/chevron2"/>
    <dgm:cxn modelId="{ED955315-EE62-4F82-873B-258F6175A196}" type="presParOf" srcId="{74AD657A-0E45-4438-A83C-58374F46A970}" destId="{763D80E4-1CB6-4217-8F2F-5791F6F65AA8}" srcOrd="1" destOrd="0" presId="urn:microsoft.com/office/officeart/2005/8/layout/chevron2"/>
    <dgm:cxn modelId="{53A18C57-308F-47B4-8F28-0DF4C797F3BC}" type="presParOf" srcId="{74AD657A-0E45-4438-A83C-58374F46A970}" destId="{FCE6EB3F-9C0F-4C3F-B5C6-4DC02129D2FD}" srcOrd="2" destOrd="0" presId="urn:microsoft.com/office/officeart/2005/8/layout/chevron2"/>
    <dgm:cxn modelId="{E02CA7F4-74B9-4933-9B43-BE49BDFB1365}" type="presParOf" srcId="{FCE6EB3F-9C0F-4C3F-B5C6-4DC02129D2FD}" destId="{DDD52616-6466-4823-BD1A-F7A72C3E5B10}" srcOrd="0" destOrd="0" presId="urn:microsoft.com/office/officeart/2005/8/layout/chevron2"/>
    <dgm:cxn modelId="{F3678FAA-C2F6-4B4A-8C9D-FF0A523C09FC}" type="presParOf" srcId="{FCE6EB3F-9C0F-4C3F-B5C6-4DC02129D2FD}" destId="{52CD3743-19F3-4E09-9CB9-5AED191562D3}" srcOrd="1" destOrd="0" presId="urn:microsoft.com/office/officeart/2005/8/layout/chevron2"/>
    <dgm:cxn modelId="{28D45389-342F-425B-A6CA-6E8064FFB33C}" type="presParOf" srcId="{74AD657A-0E45-4438-A83C-58374F46A970}" destId="{520A3EF8-DC9D-482E-B878-EA4E4311D877}" srcOrd="3" destOrd="0" presId="urn:microsoft.com/office/officeart/2005/8/layout/chevron2"/>
    <dgm:cxn modelId="{60E713B3-46E0-42A0-B3A2-55AE45FF2BF6}" type="presParOf" srcId="{74AD657A-0E45-4438-A83C-58374F46A970}" destId="{162DC6DE-B2FE-4A99-AC7A-58F0AB580089}" srcOrd="4" destOrd="0" presId="urn:microsoft.com/office/officeart/2005/8/layout/chevron2"/>
    <dgm:cxn modelId="{4843940C-818B-432F-B2D9-B868F2CBA611}" type="presParOf" srcId="{162DC6DE-B2FE-4A99-AC7A-58F0AB580089}" destId="{665D12C4-594B-4716-878D-3549B435F50A}" srcOrd="0" destOrd="0" presId="urn:microsoft.com/office/officeart/2005/8/layout/chevron2"/>
    <dgm:cxn modelId="{E53ECC6D-F371-4E45-8277-D505834DC396}" type="presParOf" srcId="{162DC6DE-B2FE-4A99-AC7A-58F0AB580089}" destId="{2A008978-499F-4CEF-B085-F07E8E9B65E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E6D42-3D32-4C33-A0F9-DBD8BC27202C}">
      <dsp:nvSpPr>
        <dsp:cNvPr id="0" name=""/>
        <dsp:cNvSpPr/>
      </dsp:nvSpPr>
      <dsp:spPr>
        <a:xfrm>
          <a:off x="1802674" y="0"/>
          <a:ext cx="7210696" cy="1186890"/>
        </a:xfrm>
        <a:prstGeom prst="roundRect">
          <a:avLst>
            <a:gd name="adj" fmla="val 10000"/>
          </a:avLst>
        </a:prstGeom>
        <a:solidFill>
          <a:schemeClr val="accent5">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vi-VN" sz="2300" kern="1200" dirty="0" smtClean="0"/>
            <a:t>CNTT có vai trò ngày càng quan trọng trong đời sống </a:t>
          </a:r>
          <a:endParaRPr lang="en-US" sz="2300" kern="1200" dirty="0"/>
        </a:p>
      </dsp:txBody>
      <dsp:txXfrm>
        <a:off x="1837437" y="34763"/>
        <a:ext cx="5829656" cy="1117364"/>
      </dsp:txXfrm>
    </dsp:sp>
    <dsp:sp modelId="{05AFB55B-64A7-4E66-9E69-9CAFBBCE063C}">
      <dsp:nvSpPr>
        <dsp:cNvPr id="0" name=""/>
        <dsp:cNvSpPr/>
      </dsp:nvSpPr>
      <dsp:spPr>
        <a:xfrm>
          <a:off x="1155225" y="1338454"/>
          <a:ext cx="7210696" cy="1186890"/>
        </a:xfrm>
        <a:prstGeom prst="roundRect">
          <a:avLst>
            <a:gd name="adj" fmla="val 10000"/>
          </a:avLst>
        </a:prstGeom>
        <a:solidFill>
          <a:schemeClr val="accent5">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vi-VN" sz="2300" kern="1200" dirty="0" smtClean="0"/>
            <a:t>Một số nơi, việc quản lý bãi trông xe còn khá thủ công </a:t>
          </a:r>
          <a:endParaRPr lang="en-US" sz="2300" kern="1200" dirty="0"/>
        </a:p>
      </dsp:txBody>
      <dsp:txXfrm>
        <a:off x="1189988" y="1373217"/>
        <a:ext cx="5765795" cy="1117364"/>
      </dsp:txXfrm>
    </dsp:sp>
    <dsp:sp modelId="{B97AA416-B6C6-4156-8DF5-CE2EF1FE95EA}">
      <dsp:nvSpPr>
        <dsp:cNvPr id="0" name=""/>
        <dsp:cNvSpPr/>
      </dsp:nvSpPr>
      <dsp:spPr>
        <a:xfrm>
          <a:off x="537269" y="2766852"/>
          <a:ext cx="7210696" cy="1186890"/>
        </a:xfrm>
        <a:prstGeom prst="roundRect">
          <a:avLst>
            <a:gd name="adj" fmla="val 10000"/>
          </a:avLst>
        </a:prstGeom>
        <a:solidFill>
          <a:schemeClr val="accent5">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vi-VN" sz="2300" kern="1200" dirty="0" smtClean="0"/>
            <a:t>Thực tế HVNNVN cũng có khá nhiều nhà gửi xe còn thực hiện ghi vé giấy , ghi số bằng tay . </a:t>
          </a:r>
          <a:endParaRPr lang="vi-VN" sz="2300" kern="1200" dirty="0" smtClean="0"/>
        </a:p>
      </dsp:txBody>
      <dsp:txXfrm>
        <a:off x="572032" y="2801615"/>
        <a:ext cx="5774809" cy="1117364"/>
      </dsp:txXfrm>
    </dsp:sp>
    <dsp:sp modelId="{9D12E548-DE88-433F-B3C8-E33F10514EAD}">
      <dsp:nvSpPr>
        <dsp:cNvPr id="0" name=""/>
        <dsp:cNvSpPr/>
      </dsp:nvSpPr>
      <dsp:spPr>
        <a:xfrm>
          <a:off x="66122" y="4208068"/>
          <a:ext cx="7210696" cy="1186890"/>
        </a:xfrm>
        <a:prstGeom prst="roundRect">
          <a:avLst>
            <a:gd name="adj" fmla="val 10000"/>
          </a:avLst>
        </a:prstGeom>
        <a:solidFill>
          <a:schemeClr val="accent5">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l" defTabSz="1022350">
            <a:lnSpc>
              <a:spcPct val="90000"/>
            </a:lnSpc>
            <a:spcBef>
              <a:spcPct val="0"/>
            </a:spcBef>
            <a:spcAft>
              <a:spcPct val="35000"/>
            </a:spcAft>
          </a:pPr>
          <a:r>
            <a:rPr lang="vi-VN" sz="2300" kern="1200" dirty="0" smtClean="0"/>
            <a:t>Đề tài “Tìm hiểu bài toán nhận diện biển số xe  và ứng dụng ”</a:t>
          </a:r>
          <a:endParaRPr lang="en-US" sz="2300" kern="1200" dirty="0"/>
        </a:p>
      </dsp:txBody>
      <dsp:txXfrm>
        <a:off x="100885" y="4242831"/>
        <a:ext cx="5765795" cy="1117364"/>
      </dsp:txXfrm>
    </dsp:sp>
    <dsp:sp modelId="{475E25EC-3E65-4C63-90F2-F1782C91745C}">
      <dsp:nvSpPr>
        <dsp:cNvPr id="0" name=""/>
        <dsp:cNvSpPr/>
      </dsp:nvSpPr>
      <dsp:spPr>
        <a:xfrm>
          <a:off x="7505363" y="960431"/>
          <a:ext cx="771479" cy="771479"/>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7678946" y="960431"/>
        <a:ext cx="424313" cy="580538"/>
      </dsp:txXfrm>
    </dsp:sp>
    <dsp:sp modelId="{81659C88-37DA-4B81-96DA-A8CDAECFF5D9}">
      <dsp:nvSpPr>
        <dsp:cNvPr id="0" name=""/>
        <dsp:cNvSpPr/>
      </dsp:nvSpPr>
      <dsp:spPr>
        <a:xfrm>
          <a:off x="7030268" y="2363120"/>
          <a:ext cx="771479" cy="771479"/>
        </a:xfrm>
        <a:prstGeom prst="downArrow">
          <a:avLst>
            <a:gd name="adj1" fmla="val 55000"/>
            <a:gd name="adj2" fmla="val 45000"/>
          </a:avLst>
        </a:prstGeom>
        <a:solidFill>
          <a:schemeClr val="accent5">
            <a:alpha val="90000"/>
            <a:tint val="40000"/>
            <a:hueOff val="0"/>
            <a:satOff val="0"/>
            <a:lumOff val="0"/>
            <a:alphaOff val="-2000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7203851" y="2363120"/>
        <a:ext cx="424313" cy="580538"/>
      </dsp:txXfrm>
    </dsp:sp>
    <dsp:sp modelId="{CBED02A1-6918-48C8-98B4-4B7E9AA3404F}">
      <dsp:nvSpPr>
        <dsp:cNvPr id="0" name=""/>
        <dsp:cNvSpPr/>
      </dsp:nvSpPr>
      <dsp:spPr>
        <a:xfrm>
          <a:off x="6610385" y="3842880"/>
          <a:ext cx="771479" cy="771479"/>
        </a:xfrm>
        <a:prstGeom prst="downArrow">
          <a:avLst>
            <a:gd name="adj1" fmla="val 55000"/>
            <a:gd name="adj2" fmla="val 45000"/>
          </a:avLst>
        </a:prstGeom>
        <a:solidFill>
          <a:schemeClr val="accent5">
            <a:alpha val="90000"/>
            <a:tint val="40000"/>
            <a:hueOff val="0"/>
            <a:satOff val="0"/>
            <a:lumOff val="0"/>
            <a:alphaOff val="-4000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6783968" y="3842880"/>
        <a:ext cx="424313" cy="5805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18ECF-0322-415B-97C3-5A0529E5987A}">
      <dsp:nvSpPr>
        <dsp:cNvPr id="0" name=""/>
        <dsp:cNvSpPr/>
      </dsp:nvSpPr>
      <dsp:spPr>
        <a:xfrm rot="5400000">
          <a:off x="-180295" y="168761"/>
          <a:ext cx="1125074" cy="7875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vi-VN" sz="1100" kern="1200" dirty="0" smtClean="0"/>
            <a:t>Nội dung </a:t>
          </a:r>
          <a:endParaRPr lang="en-US" sz="1100" kern="1200" dirty="0"/>
        </a:p>
      </dsp:txBody>
      <dsp:txXfrm rot="-5400000">
        <a:off x="-11534" y="393776"/>
        <a:ext cx="787552" cy="337522"/>
      </dsp:txXfrm>
    </dsp:sp>
    <dsp:sp modelId="{38C4BF22-8F3B-4D09-80FC-76E671401402}">
      <dsp:nvSpPr>
        <dsp:cNvPr id="0" name=""/>
        <dsp:cNvSpPr/>
      </dsp:nvSpPr>
      <dsp:spPr>
        <a:xfrm rot="5400000">
          <a:off x="5510537" y="-4730319"/>
          <a:ext cx="899087" cy="103681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Dựa vào đặc trưng quan trọng của biển số có mức xám là tương đối khác so với các vùng khác trong ảnh khi được chuyển về ảnh xám, hơn nữa mức xám vùng biển số khá đồng đều nên ta dễ dàng phân biệt hơn khi nhị phân hóa bức ảnh. </a:t>
          </a:r>
          <a:endParaRPr lang="en-US" sz="2000" kern="1200" dirty="0">
            <a:latin typeface="Times New Roman" panose="02020603050405020304" pitchFamily="18" charset="0"/>
            <a:cs typeface="Times New Roman" panose="02020603050405020304" pitchFamily="18" charset="0"/>
          </a:endParaRPr>
        </a:p>
      </dsp:txBody>
      <dsp:txXfrm rot="-5400000">
        <a:off x="776018" y="48090"/>
        <a:ext cx="10324236" cy="811307"/>
      </dsp:txXfrm>
    </dsp:sp>
    <dsp:sp modelId="{DDD52616-6466-4823-BD1A-F7A72C3E5B10}">
      <dsp:nvSpPr>
        <dsp:cNvPr id="0" name=""/>
        <dsp:cNvSpPr/>
      </dsp:nvSpPr>
      <dsp:spPr>
        <a:xfrm rot="5400000">
          <a:off x="-180295" y="1724261"/>
          <a:ext cx="1125074" cy="7875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vi-VN" sz="1100" kern="1200" dirty="0" smtClean="0"/>
            <a:t>Các bước thực hiện </a:t>
          </a:r>
          <a:endParaRPr lang="en-US" sz="1100" kern="1200" dirty="0"/>
        </a:p>
      </dsp:txBody>
      <dsp:txXfrm rot="-5400000">
        <a:off x="-11534" y="1949276"/>
        <a:ext cx="787552" cy="337522"/>
      </dsp:txXfrm>
    </dsp:sp>
    <dsp:sp modelId="{52CD3743-19F3-4E09-9CB9-5AED191562D3}">
      <dsp:nvSpPr>
        <dsp:cNvPr id="0" name=""/>
        <dsp:cNvSpPr/>
      </dsp:nvSpPr>
      <dsp:spPr>
        <a:xfrm rot="5400000">
          <a:off x="4981910" y="-3088435"/>
          <a:ext cx="1956340" cy="1041426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Xác định ngưỡng xám</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Nhị phân hóa ảnh xám đầu vào với ngưỡng xám đã xác định</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Lọc các nhiễu gây ảnh hưởng xấu tới các đối tượng biển số</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Gắn nhãn cho các đối tượng còn lại trong ảnh nhị phân thu được.</a:t>
          </a:r>
          <a:endParaRPr lang="en-US" sz="200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kern="1200" dirty="0" smtClean="0">
              <a:latin typeface="Times New Roman" panose="02020603050405020304" pitchFamily="18" charset="0"/>
              <a:cs typeface="Times New Roman" panose="02020603050405020304" pitchFamily="18" charset="0"/>
            </a:rPr>
            <a:t>Trích ra các đối tượng ứng viên biển số theo đặc tính kích thước của biển số</a:t>
          </a:r>
          <a:endParaRPr lang="en-US" sz="2000" kern="1200" dirty="0">
            <a:latin typeface="Times New Roman" panose="02020603050405020304" pitchFamily="18" charset="0"/>
            <a:cs typeface="Times New Roman" panose="02020603050405020304" pitchFamily="18" charset="0"/>
          </a:endParaRPr>
        </a:p>
      </dsp:txBody>
      <dsp:txXfrm rot="-5400000">
        <a:off x="752949" y="1236027"/>
        <a:ext cx="10318763" cy="1765338"/>
      </dsp:txXfrm>
    </dsp:sp>
    <dsp:sp modelId="{665D12C4-594B-4716-878D-3549B435F50A}">
      <dsp:nvSpPr>
        <dsp:cNvPr id="0" name=""/>
        <dsp:cNvSpPr/>
      </dsp:nvSpPr>
      <dsp:spPr>
        <a:xfrm rot="5400000">
          <a:off x="-180295" y="3036722"/>
          <a:ext cx="1125074" cy="78755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vi-VN" sz="1100" kern="1200" dirty="0" smtClean="0"/>
            <a:t>Ưu, nhược điểm </a:t>
          </a:r>
          <a:endParaRPr lang="en-US" sz="1100" kern="1200" dirty="0"/>
        </a:p>
      </dsp:txBody>
      <dsp:txXfrm rot="-5400000">
        <a:off x="-11534" y="3261737"/>
        <a:ext cx="787552" cy="337522"/>
      </dsp:txXfrm>
    </dsp:sp>
    <dsp:sp modelId="{2A008978-499F-4CEF-B085-F07E8E9B65E7}">
      <dsp:nvSpPr>
        <dsp:cNvPr id="0" name=""/>
        <dsp:cNvSpPr/>
      </dsp:nvSpPr>
      <dsp:spPr>
        <a:xfrm rot="5400000">
          <a:off x="5605966" y="-1586544"/>
          <a:ext cx="731298" cy="1036812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i="0" kern="1200" dirty="0" smtClean="0">
              <a:latin typeface="Times New Roman" panose="02020603050405020304" pitchFamily="18" charset="0"/>
              <a:cs typeface="Times New Roman" panose="02020603050405020304" pitchFamily="18" charset="0"/>
            </a:rPr>
            <a:t>Ưu điểm: đơn giản, chọn ra chính xác vùng biển số</a:t>
          </a:r>
          <a:endParaRPr lang="en-US" sz="2200" i="0" kern="1200" dirty="0">
            <a:latin typeface="Times New Roman" panose="02020603050405020304" pitchFamily="18" charset="0"/>
            <a:cs typeface="Times New Roman" panose="02020603050405020304" pitchFamily="18" charset="0"/>
          </a:endParaRPr>
        </a:p>
        <a:p>
          <a:pPr marL="228600" lvl="1" indent="-228600" algn="l" defTabSz="977900">
            <a:lnSpc>
              <a:spcPct val="90000"/>
            </a:lnSpc>
            <a:spcBef>
              <a:spcPct val="0"/>
            </a:spcBef>
            <a:spcAft>
              <a:spcPct val="15000"/>
            </a:spcAft>
            <a:buChar char="••"/>
          </a:pPr>
          <a:r>
            <a:rPr lang="en-US" sz="2200" i="0" kern="1200" dirty="0" smtClean="0">
              <a:latin typeface="Times New Roman" panose="02020603050405020304" pitchFamily="18" charset="0"/>
              <a:cs typeface="Times New Roman" panose="02020603050405020304" pitchFamily="18" charset="0"/>
            </a:rPr>
            <a:t>Nhược điểm: thời gian xử lý lớn</a:t>
          </a:r>
          <a:endParaRPr lang="en-US" sz="2200" i="0" kern="1200" dirty="0">
            <a:latin typeface="Times New Roman" panose="02020603050405020304" pitchFamily="18" charset="0"/>
            <a:cs typeface="Times New Roman" panose="02020603050405020304" pitchFamily="18" charset="0"/>
          </a:endParaRPr>
        </a:p>
      </dsp:txBody>
      <dsp:txXfrm rot="-5400000">
        <a:off x="787553" y="3267568"/>
        <a:ext cx="10332427" cy="659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18ECF-0322-415B-97C3-5A0529E5987A}">
      <dsp:nvSpPr>
        <dsp:cNvPr id="0" name=""/>
        <dsp:cNvSpPr/>
      </dsp:nvSpPr>
      <dsp:spPr>
        <a:xfrm rot="5400000">
          <a:off x="-198917" y="187479"/>
          <a:ext cx="1249866" cy="8749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vi-VN" sz="1300" kern="1200" dirty="0" smtClean="0"/>
            <a:t>Nội dung </a:t>
          </a:r>
          <a:endParaRPr lang="en-US" sz="1300" kern="1200" dirty="0"/>
        </a:p>
      </dsp:txBody>
      <dsp:txXfrm rot="-5400000">
        <a:off x="-11437" y="437452"/>
        <a:ext cx="874906" cy="374960"/>
      </dsp:txXfrm>
    </dsp:sp>
    <dsp:sp modelId="{38C4BF22-8F3B-4D09-80FC-76E671401402}">
      <dsp:nvSpPr>
        <dsp:cNvPr id="0" name=""/>
        <dsp:cNvSpPr/>
      </dsp:nvSpPr>
      <dsp:spPr>
        <a:xfrm rot="5400000">
          <a:off x="5503912" y="-4636132"/>
          <a:ext cx="999885" cy="1028077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smtClean="0">
              <a:latin typeface="Times New Roman" panose="02020603050405020304" pitchFamily="18" charset="0"/>
              <a:cs typeface="Times New Roman" panose="02020603050405020304" pitchFamily="18" charset="0"/>
            </a:rPr>
            <a:t>Biến đổi Hough là một k ỹ thuật có thể dùng để tách ra các đặc điểm của một hình dáng cụ thể trong một ảnh nhị phân. Khi dùng các chươ ng trình máy tính để nhận diện một đối tượng nào đó có hình dạng bất kỳ</a:t>
          </a:r>
          <a:r>
            <a:rPr lang="vi-VN" sz="2000" b="0" kern="1200" dirty="0" smtClean="0">
              <a:latin typeface="Times New Roman" panose="02020603050405020304" pitchFamily="18" charset="0"/>
              <a:cs typeface="Times New Roman" panose="02020603050405020304" pitchFamily="18" charset="0"/>
            </a:rPr>
            <a:t> thì đây là</a:t>
          </a:r>
          <a:r>
            <a:rPr lang="en-US" sz="2000" b="0" kern="1200" dirty="0" smtClean="0">
              <a:latin typeface="Times New Roman" panose="02020603050405020304" pitchFamily="18" charset="0"/>
              <a:cs typeface="Times New Roman" panose="02020603050405020304" pitchFamily="18" charset="0"/>
            </a:rPr>
            <a:t> phương pháp hữu hiệu hiện nay</a:t>
          </a:r>
          <a:endParaRPr lang="en-US" sz="2000" b="0" kern="1200" dirty="0">
            <a:latin typeface="Times New Roman" panose="02020603050405020304" pitchFamily="18" charset="0"/>
            <a:cs typeface="Times New Roman" panose="02020603050405020304" pitchFamily="18" charset="0"/>
          </a:endParaRPr>
        </a:p>
      </dsp:txBody>
      <dsp:txXfrm rot="-5400000">
        <a:off x="863469" y="53121"/>
        <a:ext cx="10231962" cy="902265"/>
      </dsp:txXfrm>
    </dsp:sp>
    <dsp:sp modelId="{DDD52616-6466-4823-BD1A-F7A72C3E5B10}">
      <dsp:nvSpPr>
        <dsp:cNvPr id="0" name=""/>
        <dsp:cNvSpPr/>
      </dsp:nvSpPr>
      <dsp:spPr>
        <a:xfrm rot="5400000">
          <a:off x="-198917" y="1621293"/>
          <a:ext cx="1249866" cy="8749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vi-VN" sz="1300" kern="1200" dirty="0" smtClean="0"/>
            <a:t>Các bước thực hiện </a:t>
          </a:r>
          <a:endParaRPr lang="en-US" sz="1300" kern="1200" dirty="0"/>
        </a:p>
      </dsp:txBody>
      <dsp:txXfrm rot="-5400000">
        <a:off x="-11437" y="1871266"/>
        <a:ext cx="874906" cy="374960"/>
      </dsp:txXfrm>
    </dsp:sp>
    <dsp:sp modelId="{52CD3743-19F3-4E09-9CB9-5AED191562D3}">
      <dsp:nvSpPr>
        <dsp:cNvPr id="0" name=""/>
        <dsp:cNvSpPr/>
      </dsp:nvSpPr>
      <dsp:spPr>
        <a:xfrm rot="5400000">
          <a:off x="5211590" y="-3103781"/>
          <a:ext cx="1584530" cy="1032652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kern="1200" dirty="0" smtClean="0">
              <a:latin typeface="Times New Roman" panose="02020603050405020304" pitchFamily="18" charset="0"/>
              <a:cs typeface="Times New Roman" panose="02020603050405020304" pitchFamily="18" charset="0"/>
            </a:rPr>
            <a:t>Dò đặc trưng biên ngang, </a:t>
          </a:r>
          <a:endParaRPr lang="en-US" sz="2000" b="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b="0" kern="1200" dirty="0" smtClean="0">
              <a:latin typeface="Times New Roman" panose="02020603050405020304" pitchFamily="18" charset="0"/>
              <a:cs typeface="Times New Roman" panose="02020603050405020304" pitchFamily="18" charset="0"/>
            </a:rPr>
            <a:t>Dùng chuyển đổi Hough tìm các đoạn thẳng ngang dọc trên cơ sở của ảnh nhị phân biên cạnh thu được từ bước trên.</a:t>
          </a:r>
          <a:endParaRPr lang="en-US" sz="2000" b="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vi-VN" sz="2000" b="0" kern="1200" dirty="0" smtClean="0">
              <a:latin typeface="Times New Roman" panose="02020603050405020304" pitchFamily="18" charset="0"/>
              <a:cs typeface="Times New Roman" panose="02020603050405020304" pitchFamily="18" charset="0"/>
            </a:rPr>
            <a:t>t</a:t>
          </a:r>
          <a:r>
            <a:rPr lang="en-US" sz="2000" b="0" kern="1200" dirty="0" smtClean="0">
              <a:latin typeface="Times New Roman" panose="02020603050405020304" pitchFamily="18" charset="0"/>
              <a:cs typeface="Times New Roman" panose="02020603050405020304" pitchFamily="18" charset="0"/>
            </a:rPr>
            <a:t>ách các đoạn thẳng ngang, dọc có thể là cạnh của biển số</a:t>
          </a:r>
          <a:endParaRPr lang="en-US" sz="2000" b="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b="0" kern="1200" dirty="0" smtClean="0">
              <a:latin typeface="Times New Roman" panose="02020603050405020304" pitchFamily="18" charset="0"/>
              <a:cs typeface="Times New Roman" panose="02020603050405020304" pitchFamily="18" charset="0"/>
            </a:rPr>
            <a:t>Trích ứng viên biển số</a:t>
          </a:r>
          <a:endParaRPr lang="en-US" sz="2000" b="0" kern="1200" dirty="0">
            <a:latin typeface="Times New Roman" panose="02020603050405020304" pitchFamily="18" charset="0"/>
            <a:cs typeface="Times New Roman" panose="02020603050405020304" pitchFamily="18" charset="0"/>
          </a:endParaRPr>
        </a:p>
      </dsp:txBody>
      <dsp:txXfrm rot="-5400000">
        <a:off x="840594" y="1344565"/>
        <a:ext cx="10249172" cy="1429830"/>
      </dsp:txXfrm>
    </dsp:sp>
    <dsp:sp modelId="{665D12C4-594B-4716-878D-3549B435F50A}">
      <dsp:nvSpPr>
        <dsp:cNvPr id="0" name=""/>
        <dsp:cNvSpPr/>
      </dsp:nvSpPr>
      <dsp:spPr>
        <a:xfrm rot="5400000">
          <a:off x="-198917" y="2930538"/>
          <a:ext cx="1249866" cy="87490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vi-VN" sz="1300" kern="1200" dirty="0" smtClean="0"/>
            <a:t>Ưu, nhược điểm </a:t>
          </a:r>
          <a:endParaRPr lang="en-US" sz="1300" kern="1200" dirty="0"/>
        </a:p>
      </dsp:txBody>
      <dsp:txXfrm rot="-5400000">
        <a:off x="-11437" y="3180511"/>
        <a:ext cx="874906" cy="374960"/>
      </dsp:txXfrm>
    </dsp:sp>
    <dsp:sp modelId="{2A008978-499F-4CEF-B085-F07E8E9B65E7}">
      <dsp:nvSpPr>
        <dsp:cNvPr id="0" name=""/>
        <dsp:cNvSpPr/>
      </dsp:nvSpPr>
      <dsp:spPr>
        <a:xfrm rot="5400000">
          <a:off x="5514870" y="-1643572"/>
          <a:ext cx="1000844" cy="1028077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smtClean="0">
              <a:latin typeface="Times New Roman" panose="02020603050405020304" pitchFamily="18" charset="0"/>
              <a:cs typeface="Times New Roman" panose="02020603050405020304" pitchFamily="18" charset="0"/>
            </a:rPr>
            <a:t>Ưu điểm: không phụ thuộc vào màu sắc của biển số xe</a:t>
          </a:r>
          <a:endParaRPr lang="en-US" sz="2000" b="0" i="0" kern="1200" dirty="0">
            <a:latin typeface="Times New Roman" panose="02020603050405020304" pitchFamily="18" charset="0"/>
            <a:cs typeface="Times New Roman" panose="02020603050405020304" pitchFamily="18" charset="0"/>
          </a:endParaRPr>
        </a:p>
        <a:p>
          <a:pPr marL="228600" lvl="1" indent="-228600" algn="l" defTabSz="889000">
            <a:lnSpc>
              <a:spcPct val="90000"/>
            </a:lnSpc>
            <a:spcBef>
              <a:spcPct val="0"/>
            </a:spcBef>
            <a:spcAft>
              <a:spcPct val="15000"/>
            </a:spcAft>
            <a:buChar char="••"/>
          </a:pPr>
          <a:r>
            <a:rPr lang="en-US" sz="2000" b="0" i="0" kern="1200" dirty="0" smtClean="0">
              <a:latin typeface="Times New Roman" panose="02020603050405020304" pitchFamily="18" charset="0"/>
              <a:cs typeface="Times New Roman" panose="02020603050405020304" pitchFamily="18" charset="0"/>
            </a:rPr>
            <a:t>Nhược điểm: phụ thuộc rất lớn vào bước trích đặc trưng biên cạnh dẫn đến các đoạn thẳng ứng viên thu được thường ngắn hơn so với chiều dọc cũng như chiều ngang của biển số.</a:t>
          </a:r>
          <a:endParaRPr lang="en-US" sz="2000" b="0" i="0" kern="1200" dirty="0">
            <a:latin typeface="Times New Roman" panose="02020603050405020304" pitchFamily="18" charset="0"/>
            <a:cs typeface="Times New Roman" panose="02020603050405020304" pitchFamily="18" charset="0"/>
          </a:endParaRPr>
        </a:p>
      </dsp:txBody>
      <dsp:txXfrm rot="-5400000">
        <a:off x="874907" y="3045248"/>
        <a:ext cx="10231915" cy="90313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E64F41-3BEE-41F0-BAEE-1FE79B0936D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4E2716-B3C9-466B-AACF-6E2F1D437626}" type="slidenum">
              <a:rPr lang="en-US" smtClean="0"/>
              <a:t>‹#›</a:t>
            </a:fld>
            <a:endParaRPr lang="en-US"/>
          </a:p>
        </p:txBody>
      </p:sp>
      <p:pic>
        <p:nvPicPr>
          <p:cNvPr id="7" name="Picture 6"/>
          <p:cNvPicPr>
            <a:picLocks noChangeAspect="1"/>
          </p:cNvPicPr>
          <p:nvPr userDrawn="1"/>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395" y="0"/>
            <a:ext cx="1469605" cy="1469605"/>
          </a:xfrm>
          <a:prstGeom prst="rect">
            <a:avLst/>
          </a:prstGeom>
        </p:spPr>
      </p:pic>
    </p:spTree>
    <p:extLst>
      <p:ext uri="{BB962C8B-B14F-4D97-AF65-F5344CB8AC3E}">
        <p14:creationId xmlns:p14="http://schemas.microsoft.com/office/powerpoint/2010/main" val="3578917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64F41-3BEE-41F0-BAEE-1FE79B0936D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4E2716-B3C9-466B-AACF-6E2F1D437626}" type="slidenum">
              <a:rPr lang="en-US" smtClean="0"/>
              <a:t>‹#›</a:t>
            </a:fld>
            <a:endParaRPr lang="en-US"/>
          </a:p>
        </p:txBody>
      </p:sp>
    </p:spTree>
    <p:extLst>
      <p:ext uri="{BB962C8B-B14F-4D97-AF65-F5344CB8AC3E}">
        <p14:creationId xmlns:p14="http://schemas.microsoft.com/office/powerpoint/2010/main" val="197331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64F41-3BEE-41F0-BAEE-1FE79B0936D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4E2716-B3C9-466B-AACF-6E2F1D437626}" type="slidenum">
              <a:rPr lang="en-US" smtClean="0"/>
              <a:t>‹#›</a:t>
            </a:fld>
            <a:endParaRPr lang="en-US"/>
          </a:p>
        </p:txBody>
      </p:sp>
    </p:spTree>
    <p:extLst>
      <p:ext uri="{BB962C8B-B14F-4D97-AF65-F5344CB8AC3E}">
        <p14:creationId xmlns:p14="http://schemas.microsoft.com/office/powerpoint/2010/main" val="1217978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64F41-3BEE-41F0-BAEE-1FE79B0936D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4E2716-B3C9-466B-AACF-6E2F1D437626}" type="slidenum">
              <a:rPr lang="en-US" smtClean="0"/>
              <a:t>‹#›</a:t>
            </a:fld>
            <a:endParaRPr lang="en-US"/>
          </a:p>
        </p:txBody>
      </p:sp>
    </p:spTree>
    <p:extLst>
      <p:ext uri="{BB962C8B-B14F-4D97-AF65-F5344CB8AC3E}">
        <p14:creationId xmlns:p14="http://schemas.microsoft.com/office/powerpoint/2010/main" val="1546473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FE64F41-3BEE-41F0-BAEE-1FE79B0936D9}" type="datetimeFigureOut">
              <a:rPr lang="en-US" smtClean="0"/>
              <a:t>7/23/2021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4E2716-B3C9-466B-AACF-6E2F1D437626}" type="slidenum">
              <a:rPr lang="en-US" smtClean="0"/>
              <a:t>‹#›</a:t>
            </a:fld>
            <a:endParaRPr lang="en-US"/>
          </a:p>
        </p:txBody>
      </p:sp>
    </p:spTree>
    <p:extLst>
      <p:ext uri="{BB962C8B-B14F-4D97-AF65-F5344CB8AC3E}">
        <p14:creationId xmlns:p14="http://schemas.microsoft.com/office/powerpoint/2010/main" val="352026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64F41-3BEE-41F0-BAEE-1FE79B0936D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4E2716-B3C9-466B-AACF-6E2F1D437626}" type="slidenum">
              <a:rPr lang="en-US" smtClean="0"/>
              <a:t>‹#›</a:t>
            </a:fld>
            <a:endParaRPr lang="en-US"/>
          </a:p>
        </p:txBody>
      </p:sp>
    </p:spTree>
    <p:extLst>
      <p:ext uri="{BB962C8B-B14F-4D97-AF65-F5344CB8AC3E}">
        <p14:creationId xmlns:p14="http://schemas.microsoft.com/office/powerpoint/2010/main" val="2597801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64F41-3BEE-41F0-BAEE-1FE79B0936D9}" type="datetimeFigureOut">
              <a:rPr lang="en-US" smtClean="0"/>
              <a:t>7/23/2021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4E2716-B3C9-466B-AACF-6E2F1D437626}" type="slidenum">
              <a:rPr lang="en-US" smtClean="0"/>
              <a:t>‹#›</a:t>
            </a:fld>
            <a:endParaRPr lang="en-US"/>
          </a:p>
        </p:txBody>
      </p:sp>
    </p:spTree>
    <p:extLst>
      <p:ext uri="{BB962C8B-B14F-4D97-AF65-F5344CB8AC3E}">
        <p14:creationId xmlns:p14="http://schemas.microsoft.com/office/powerpoint/2010/main" val="261425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64F41-3BEE-41F0-BAEE-1FE79B0936D9}" type="datetimeFigureOut">
              <a:rPr lang="en-US" smtClean="0"/>
              <a:t>7/23/2021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4E2716-B3C9-466B-AACF-6E2F1D437626}" type="slidenum">
              <a:rPr lang="en-US" smtClean="0"/>
              <a:t>‹#›</a:t>
            </a:fld>
            <a:endParaRPr lang="en-US"/>
          </a:p>
        </p:txBody>
      </p:sp>
    </p:spTree>
    <p:extLst>
      <p:ext uri="{BB962C8B-B14F-4D97-AF65-F5344CB8AC3E}">
        <p14:creationId xmlns:p14="http://schemas.microsoft.com/office/powerpoint/2010/main" val="156298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64F41-3BEE-41F0-BAEE-1FE79B0936D9}" type="datetimeFigureOut">
              <a:rPr lang="en-US" smtClean="0"/>
              <a:t>7/23/2021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4E2716-B3C9-466B-AACF-6E2F1D437626}" type="slidenum">
              <a:rPr lang="en-US" smtClean="0"/>
              <a:t>‹#›</a:t>
            </a:fld>
            <a:endParaRPr lang="en-US"/>
          </a:p>
        </p:txBody>
      </p:sp>
    </p:spTree>
    <p:extLst>
      <p:ext uri="{BB962C8B-B14F-4D97-AF65-F5344CB8AC3E}">
        <p14:creationId xmlns:p14="http://schemas.microsoft.com/office/powerpoint/2010/main" val="170431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FE64F41-3BEE-41F0-BAEE-1FE79B0936D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4E2716-B3C9-466B-AACF-6E2F1D437626}" type="slidenum">
              <a:rPr lang="en-US" smtClean="0"/>
              <a:t>‹#›</a:t>
            </a:fld>
            <a:endParaRPr lang="en-US"/>
          </a:p>
        </p:txBody>
      </p:sp>
    </p:spTree>
    <p:extLst>
      <p:ext uri="{BB962C8B-B14F-4D97-AF65-F5344CB8AC3E}">
        <p14:creationId xmlns:p14="http://schemas.microsoft.com/office/powerpoint/2010/main" val="2073499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FE64F41-3BEE-41F0-BAEE-1FE79B0936D9}" type="datetimeFigureOut">
              <a:rPr lang="en-US" smtClean="0"/>
              <a:t>7/23/2021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4E2716-B3C9-466B-AACF-6E2F1D437626}" type="slidenum">
              <a:rPr lang="en-US" smtClean="0"/>
              <a:t>‹#›</a:t>
            </a:fld>
            <a:endParaRPr lang="en-US"/>
          </a:p>
        </p:txBody>
      </p:sp>
    </p:spTree>
    <p:extLst>
      <p:ext uri="{BB962C8B-B14F-4D97-AF65-F5344CB8AC3E}">
        <p14:creationId xmlns:p14="http://schemas.microsoft.com/office/powerpoint/2010/main" val="1096733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7000"/>
            <a:lum/>
          </a:blip>
          <a:srcRect/>
          <a:stretch>
            <a:fillRect t="-32000" b="-3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E64F41-3BEE-41F0-BAEE-1FE79B0936D9}" type="datetimeFigureOut">
              <a:rPr lang="en-US" smtClean="0"/>
              <a:t>7/23/2021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E2716-B3C9-466B-AACF-6E2F1D437626}" type="slidenum">
              <a:rPr lang="en-US" smtClean="0"/>
              <a:t>‹#›</a:t>
            </a:fld>
            <a:endParaRPr lang="en-US"/>
          </a:p>
        </p:txBody>
      </p:sp>
      <p:pic>
        <p:nvPicPr>
          <p:cNvPr id="7" name="Picture 6"/>
          <p:cNvPicPr>
            <a:picLocks noChangeAspect="1"/>
          </p:cNvPicPr>
          <p:nvPr userDrawn="1"/>
        </p:nvPicPr>
        <p:blipFill>
          <a:blip r:embed="rId14">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395" y="0"/>
            <a:ext cx="1446701" cy="1446701"/>
          </a:xfrm>
          <a:prstGeom prst="rect">
            <a:avLst/>
          </a:prstGeom>
        </p:spPr>
      </p:pic>
    </p:spTree>
    <p:extLst>
      <p:ext uri="{BB962C8B-B14F-4D97-AF65-F5344CB8AC3E}">
        <p14:creationId xmlns:p14="http://schemas.microsoft.com/office/powerpoint/2010/main" val="2646304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1463" y="1268667"/>
            <a:ext cx="8375904" cy="1291653"/>
          </a:xfrm>
        </p:spPr>
        <p:txBody>
          <a:bodyPr>
            <a:noAutofit/>
          </a:bodyPr>
          <a:lstStyle/>
          <a:p>
            <a:r>
              <a:rPr lang="en-US" sz="3600" b="1" dirty="0" smtClean="0">
                <a:ln w="9525">
                  <a:solidFill>
                    <a:schemeClr val="tx1">
                      <a:lumMod val="75000"/>
                      <a:lumOff val="25000"/>
                    </a:schemeClr>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KHOA</a:t>
            </a:r>
            <a:r>
              <a:rPr lang="en-US" sz="3600" b="1" dirty="0" smtClean="0">
                <a:ln w="9525">
                  <a:solidFill>
                    <a:schemeClr val="tx1">
                      <a:lumMod val="75000"/>
                      <a:lumOff val="25000"/>
                    </a:schemeClr>
                  </a:solidFill>
                  <a:prstDash val="solid"/>
                </a:ln>
                <a:solidFill>
                  <a:schemeClr val="accent5"/>
                </a:solidFill>
                <a:effectLst>
                  <a:outerShdw blurRad="12700" dist="38100" dir="2700000" algn="tl" rotWithShape="0">
                    <a:schemeClr val="accent5">
                      <a:lumMod val="60000"/>
                      <a:lumOff val="40000"/>
                    </a:schemeClr>
                  </a:outerShdw>
                </a:effectLst>
              </a:rPr>
              <a:t> </a:t>
            </a:r>
            <a:r>
              <a:rPr lang="vi-VN" sz="3600" b="1" dirty="0" smtClean="0">
                <a:ln w="9525">
                  <a:solidFill>
                    <a:schemeClr val="tx1">
                      <a:lumMod val="75000"/>
                      <a:lumOff val="25000"/>
                    </a:schemeClr>
                  </a:solidFill>
                  <a:prstDash val="solid"/>
                </a:ln>
                <a:solidFill>
                  <a:schemeClr val="accent5"/>
                </a:solidFill>
                <a:effectLst>
                  <a:outerShdw blurRad="12700" dist="38100" dir="2700000" algn="tl" rotWithShape="0">
                    <a:schemeClr val="accent5">
                      <a:lumMod val="60000"/>
                      <a:lumOff val="40000"/>
                    </a:schemeClr>
                  </a:outerShdw>
                </a:effectLst>
              </a:rPr>
              <a:t>CÔNG NGHỆ THÔNG TIN </a:t>
            </a:r>
            <a:r>
              <a:rPr lang="en-US" sz="4000" b="1" dirty="0" smtClean="0">
                <a:ln w="9525">
                  <a:solidFill>
                    <a:schemeClr val="tx1">
                      <a:lumMod val="75000"/>
                      <a:lumOff val="25000"/>
                    </a:schemeClr>
                  </a:solidFill>
                  <a:prstDash val="solid"/>
                </a:ln>
                <a:solidFill>
                  <a:schemeClr val="accent5"/>
                </a:solidFill>
                <a:effectLst>
                  <a:outerShdw blurRad="12700" dist="38100" dir="2700000" algn="tl" rotWithShape="0">
                    <a:schemeClr val="accent5">
                      <a:lumMod val="60000"/>
                      <a:lumOff val="40000"/>
                    </a:schemeClr>
                  </a:outerShdw>
                </a:effectLst>
              </a:rPr>
              <a:t/>
            </a:r>
            <a:br>
              <a:rPr lang="en-US" sz="4000" b="1" dirty="0" smtClean="0">
                <a:ln w="9525">
                  <a:solidFill>
                    <a:schemeClr val="tx1">
                      <a:lumMod val="75000"/>
                      <a:lumOff val="25000"/>
                    </a:schemeClr>
                  </a:solidFill>
                  <a:prstDash val="solid"/>
                </a:ln>
                <a:solidFill>
                  <a:schemeClr val="accent5"/>
                </a:solidFill>
                <a:effectLst>
                  <a:outerShdw blurRad="12700" dist="38100" dir="2700000" algn="tl" rotWithShape="0">
                    <a:schemeClr val="accent5">
                      <a:lumMod val="60000"/>
                      <a:lumOff val="40000"/>
                    </a:schemeClr>
                  </a:outerShdw>
                </a:effectLst>
              </a:rPr>
            </a:br>
            <a:r>
              <a:rPr lang="en-US" sz="4000" b="1" dirty="0" smtClean="0">
                <a:ln w="9525">
                  <a:solidFill>
                    <a:schemeClr val="tx1">
                      <a:lumMod val="75000"/>
                      <a:lumOff val="25000"/>
                    </a:schemeClr>
                  </a:solidFill>
                  <a:prstDash val="solid"/>
                </a:ln>
                <a:solidFill>
                  <a:schemeClr val="accent5"/>
                </a:solidFill>
                <a:effectLst>
                  <a:outerShdw blurRad="12700" dist="38100" dir="2700000" algn="tl" rotWithShape="0">
                    <a:schemeClr val="accent5">
                      <a:lumMod val="60000"/>
                      <a:lumOff val="40000"/>
                    </a:schemeClr>
                  </a:outerShdw>
                </a:effectLst>
              </a:rPr>
              <a:t/>
            </a:r>
            <a:br>
              <a:rPr lang="en-US" sz="4000" b="1" dirty="0" smtClean="0">
                <a:ln w="9525">
                  <a:solidFill>
                    <a:schemeClr val="tx1">
                      <a:lumMod val="75000"/>
                      <a:lumOff val="25000"/>
                    </a:schemeClr>
                  </a:solidFill>
                  <a:prstDash val="solid"/>
                </a:ln>
                <a:solidFill>
                  <a:schemeClr val="accent5"/>
                </a:solidFill>
                <a:effectLst>
                  <a:outerShdw blurRad="12700" dist="38100" dir="2700000" algn="tl" rotWithShape="0">
                    <a:schemeClr val="accent5">
                      <a:lumMod val="60000"/>
                      <a:lumOff val="40000"/>
                    </a:schemeClr>
                  </a:outerShdw>
                </a:effectLst>
              </a:rPr>
            </a:br>
            <a:r>
              <a:rPr lang="vi-VN" sz="4000" b="1" dirty="0" smtClean="0">
                <a:ln w="9525">
                  <a:solidFill>
                    <a:schemeClr val="tx1">
                      <a:lumMod val="75000"/>
                      <a:lumOff val="25000"/>
                    </a:schemeClr>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BÁO CÁO TTCN2 </a:t>
            </a:r>
            <a:endParaRPr lang="en-US" sz="4000" b="1" dirty="0">
              <a:ln w="9525">
                <a:solidFill>
                  <a:schemeClr val="tx1">
                    <a:lumMod val="75000"/>
                    <a:lumOff val="25000"/>
                  </a:schemeClr>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01096" y="2799471"/>
            <a:ext cx="9519138" cy="2843784"/>
          </a:xfrm>
        </p:spPr>
        <p:txBody>
          <a:bodyPr>
            <a:normAutofit/>
          </a:bodyPr>
          <a:lstStyle/>
          <a:p>
            <a:pPr algn="l"/>
            <a:r>
              <a:rPr lang="en-US" sz="3000" b="1" dirty="0" err="1" smtClean="0">
                <a:ln w="9525">
                  <a:solidFill>
                    <a:schemeClr val="tx1">
                      <a:lumMod val="85000"/>
                      <a:lumOff val="15000"/>
                    </a:schemeClr>
                  </a:solidFill>
                  <a:prstDash val="solid"/>
                </a:ln>
                <a:solidFill>
                  <a:schemeClr val="accent5"/>
                </a:solidFill>
                <a:effectLst>
                  <a:outerShdw blurRad="12700" dist="38100" dir="2700000" algn="tl" rotWithShape="0">
                    <a:schemeClr val="accent5">
                      <a:lumMod val="60000"/>
                      <a:lumOff val="40000"/>
                    </a:schemeClr>
                  </a:outerShdw>
                </a:effectLst>
              </a:rPr>
              <a:t>Đề</a:t>
            </a:r>
            <a:r>
              <a:rPr lang="en-US" sz="3000" b="1" dirty="0" smtClean="0">
                <a:ln w="9525">
                  <a:solidFill>
                    <a:schemeClr val="tx1">
                      <a:lumMod val="85000"/>
                      <a:lumOff val="15000"/>
                    </a:schemeClr>
                  </a:solidFill>
                  <a:prstDash val="solid"/>
                </a:ln>
                <a:solidFill>
                  <a:schemeClr val="accent5"/>
                </a:solidFill>
                <a:effectLst>
                  <a:outerShdw blurRad="12700" dist="38100" dir="2700000" algn="tl" rotWithShape="0">
                    <a:schemeClr val="accent5">
                      <a:lumMod val="60000"/>
                      <a:lumOff val="40000"/>
                    </a:schemeClr>
                  </a:outerShdw>
                </a:effectLst>
              </a:rPr>
              <a:t> </a:t>
            </a:r>
            <a:r>
              <a:rPr lang="en-US" sz="3000" b="1" dirty="0" err="1" smtClean="0">
                <a:ln w="9525">
                  <a:solidFill>
                    <a:schemeClr val="tx1">
                      <a:lumMod val="85000"/>
                      <a:lumOff val="15000"/>
                    </a:schemeClr>
                  </a:solidFill>
                  <a:prstDash val="solid"/>
                </a:ln>
                <a:solidFill>
                  <a:schemeClr val="accent5"/>
                </a:solidFill>
                <a:effectLst>
                  <a:outerShdw blurRad="12700" dist="38100" dir="2700000" algn="tl" rotWithShape="0">
                    <a:schemeClr val="accent5">
                      <a:lumMod val="60000"/>
                      <a:lumOff val="40000"/>
                    </a:schemeClr>
                  </a:outerShdw>
                </a:effectLst>
              </a:rPr>
              <a:t>Tài</a:t>
            </a:r>
            <a:r>
              <a:rPr lang="en-US" sz="3000" b="1" dirty="0" smtClean="0">
                <a:ln w="9525">
                  <a:solidFill>
                    <a:schemeClr val="tx1">
                      <a:lumMod val="85000"/>
                      <a:lumOff val="15000"/>
                    </a:schemeClr>
                  </a:solidFill>
                  <a:prstDash val="solid"/>
                </a:ln>
                <a:solidFill>
                  <a:schemeClr val="accent5"/>
                </a:solidFill>
                <a:effectLst>
                  <a:outerShdw blurRad="12700" dist="38100" dir="2700000" algn="tl" rotWithShape="0">
                    <a:schemeClr val="accent5">
                      <a:lumMod val="60000"/>
                      <a:lumOff val="40000"/>
                    </a:schemeClr>
                  </a:outerShdw>
                </a:effectLst>
              </a:rPr>
              <a:t>:</a:t>
            </a:r>
          </a:p>
          <a:p>
            <a:r>
              <a:rPr lang="en-US" sz="4400" b="1" dirty="0" smtClean="0">
                <a:ln w="9525">
                  <a:solidFill>
                    <a:schemeClr val="tx1">
                      <a:lumMod val="85000"/>
                      <a:lumOff val="15000"/>
                    </a:schemeClr>
                  </a:solidFill>
                  <a:prstDash val="solid"/>
                </a:ln>
                <a:solidFill>
                  <a:schemeClr val="accent5"/>
                </a:solidFill>
                <a:effectLst>
                  <a:outerShdw blurRad="12700" dist="38100" dir="2700000" algn="tl" rotWithShape="0">
                    <a:schemeClr val="accent5">
                      <a:lumMod val="60000"/>
                      <a:lumOff val="40000"/>
                    </a:schemeClr>
                  </a:outerShdw>
                </a:effectLst>
              </a:rPr>
              <a:t> </a:t>
            </a:r>
            <a:r>
              <a:rPr lang="en-US" sz="4400" b="1" dirty="0" smtClean="0">
                <a:ln w="9525">
                  <a:solidFill>
                    <a:schemeClr val="tx1">
                      <a:lumMod val="85000"/>
                      <a:lumOff val="15000"/>
                    </a:schemeClr>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Tìm Hiểu Về Bài Toán Nhận Dạng Biển Số </a:t>
            </a:r>
            <a:r>
              <a:rPr lang="en-US" sz="4400" b="1" dirty="0" smtClean="0">
                <a:ln w="9525">
                  <a:solidFill>
                    <a:schemeClr val="tx1">
                      <a:lumMod val="85000"/>
                      <a:lumOff val="15000"/>
                    </a:schemeClr>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Xe</a:t>
            </a:r>
            <a:r>
              <a:rPr lang="vi-VN" sz="4400" b="1" dirty="0" smtClean="0">
                <a:ln w="9525">
                  <a:solidFill>
                    <a:schemeClr val="tx1">
                      <a:lumMod val="85000"/>
                      <a:lumOff val="15000"/>
                    </a:schemeClr>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rPr>
              <a:t> Và Ứng Dụng </a:t>
            </a:r>
            <a:endParaRPr lang="en-US" sz="4400" b="1" dirty="0" smtClean="0">
              <a:ln w="9525">
                <a:solidFill>
                  <a:schemeClr val="tx1">
                    <a:lumMod val="85000"/>
                    <a:lumOff val="15000"/>
                  </a:schemeClr>
                </a:solidFill>
                <a:prstDash val="solid"/>
              </a:ln>
              <a:solidFill>
                <a:schemeClr val="accent5"/>
              </a:solidFill>
              <a:effectLst>
                <a:outerShdw blurRad="12700" dist="38100" dir="2700000" algn="tl" rotWithShape="0">
                  <a:schemeClr val="accent5">
                    <a:lumMod val="60000"/>
                    <a:lumOff val="40000"/>
                  </a:schemeClr>
                </a:outerShdw>
              </a:effectLst>
              <a:latin typeface="Times New Roman" panose="02020603050405020304" pitchFamily="18" charset="0"/>
              <a:cs typeface="Times New Roman" panose="02020603050405020304" pitchFamily="18" charset="0"/>
            </a:endParaRPr>
          </a:p>
          <a:p>
            <a:pPr algn="r"/>
            <a:r>
              <a:rPr lang="en-US" b="1" i="1"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GV hướng dẫn: TS. Phan Thị Thu Hồng</a:t>
            </a:r>
            <a:endParaRPr lang="en-US" b="1" i="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645764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30" y="1"/>
            <a:ext cx="10689770" cy="1332410"/>
          </a:xfrm>
        </p:spPr>
        <p:txBody>
          <a:bodyPr/>
          <a:lstStyle/>
          <a:p>
            <a:r>
              <a:rPr lang="vi-VN" b="1" dirty="0">
                <a:solidFill>
                  <a:schemeClr val="accent1">
                    <a:lumMod val="75000"/>
                  </a:schemeClr>
                </a:solidFill>
              </a:rPr>
              <a:t>Tổng quan hệ thống nhận dạng biển số xe</a:t>
            </a:r>
            <a:endParaRPr lang="en-US" dirty="0"/>
          </a:p>
        </p:txBody>
      </p:sp>
      <p:sp>
        <p:nvSpPr>
          <p:cNvPr id="3" name="Content Placeholder 2"/>
          <p:cNvSpPr>
            <a:spLocks noGrp="1"/>
          </p:cNvSpPr>
          <p:nvPr>
            <p:ph idx="1"/>
          </p:nvPr>
        </p:nvSpPr>
        <p:spPr>
          <a:xfrm>
            <a:off x="875213" y="1436914"/>
            <a:ext cx="10763794" cy="5421086"/>
          </a:xfrm>
        </p:spPr>
        <p:txBody>
          <a:bodyPr>
            <a:normAutofit fontScale="55000" lnSpcReduction="20000"/>
          </a:bodyPr>
          <a:lstStyle/>
          <a:p>
            <a:pPr marL="0" lvl="1" indent="0">
              <a:lnSpc>
                <a:spcPct val="160000"/>
              </a:lnSpc>
              <a:spcBef>
                <a:spcPts val="1000"/>
              </a:spcBef>
              <a:buNone/>
            </a:pPr>
            <a:r>
              <a:rPr lang="vi-VN" sz="5800" b="1" dirty="0">
                <a:solidFill>
                  <a:schemeClr val="tx2">
                    <a:lumMod val="75000"/>
                  </a:schemeClr>
                </a:solidFill>
                <a:latin typeface="Times New Roman" panose="02020603050405020304" pitchFamily="18" charset="0"/>
                <a:cs typeface="Times New Roman" panose="02020603050405020304" pitchFamily="18" charset="0"/>
              </a:rPr>
              <a:t>3. Ứng dụng của hệ thống nhận dạng biển số xe </a:t>
            </a:r>
            <a:endParaRPr lang="vi-VN" sz="5800" dirty="0" smtClean="0">
              <a:solidFill>
                <a:schemeClr val="tx2">
                  <a:lumMod val="75000"/>
                </a:schemeClr>
              </a:solidFill>
              <a:latin typeface="Times New Roman" panose="02020603050405020304" pitchFamily="18" charset="0"/>
              <a:cs typeface="Times New Roman" panose="02020603050405020304" pitchFamily="18" charset="0"/>
            </a:endParaRPr>
          </a:p>
          <a:p>
            <a:pPr>
              <a:lnSpc>
                <a:spcPct val="170000"/>
              </a:lnSpc>
              <a:buFont typeface="Wingdings" panose="05000000000000000000" pitchFamily="2" charset="2"/>
              <a:buChar char="Ø"/>
            </a:pPr>
            <a:r>
              <a:rPr lang="vi-VN" sz="4400" dirty="0" smtClean="0">
                <a:solidFill>
                  <a:schemeClr val="tx2">
                    <a:lumMod val="75000"/>
                  </a:schemeClr>
                </a:solidFill>
                <a:latin typeface="Times New Roman" panose="02020603050405020304" pitchFamily="18" charset="0"/>
                <a:cs typeface="Times New Roman" panose="02020603050405020304" pitchFamily="18" charset="0"/>
              </a:rPr>
              <a:t>Một </a:t>
            </a:r>
            <a:r>
              <a:rPr lang="vi-VN" sz="4400" dirty="0">
                <a:solidFill>
                  <a:schemeClr val="tx2">
                    <a:lumMod val="75000"/>
                  </a:schemeClr>
                </a:solidFill>
                <a:latin typeface="Times New Roman" panose="02020603050405020304" pitchFamily="18" charset="0"/>
                <a:cs typeface="Times New Roman" panose="02020603050405020304" pitchFamily="18" charset="0"/>
              </a:rPr>
              <a:t>số ứng dụng hệ thống nhận diện biển số xe được tìm hiểu và xây dựng </a:t>
            </a:r>
            <a:r>
              <a:rPr lang="vi-VN" sz="4400" dirty="0" smtClean="0">
                <a:solidFill>
                  <a:schemeClr val="tx2">
                    <a:lumMod val="75000"/>
                  </a:schemeClr>
                </a:solidFill>
                <a:latin typeface="Times New Roman" panose="02020603050405020304" pitchFamily="18" charset="0"/>
                <a:cs typeface="Times New Roman" panose="02020603050405020304" pitchFamily="18" charset="0"/>
              </a:rPr>
              <a:t>thành </a:t>
            </a:r>
            <a:r>
              <a:rPr lang="vi-VN" sz="4400" dirty="0">
                <a:solidFill>
                  <a:schemeClr val="tx2">
                    <a:lumMod val="75000"/>
                  </a:schemeClr>
                </a:solidFill>
                <a:latin typeface="Times New Roman" panose="02020603050405020304" pitchFamily="18" charset="0"/>
                <a:cs typeface="Times New Roman" panose="02020603050405020304" pitchFamily="18" charset="0"/>
              </a:rPr>
              <a:t>công trong và ngoài nước </a:t>
            </a:r>
            <a:r>
              <a:rPr lang="vi-VN" sz="4400" dirty="0" smtClean="0">
                <a:solidFill>
                  <a:schemeClr val="tx2">
                    <a:lumMod val="75000"/>
                  </a:schemeClr>
                </a:solidFill>
                <a:latin typeface="Times New Roman" panose="02020603050405020304" pitchFamily="18" charset="0"/>
                <a:cs typeface="Times New Roman" panose="02020603050405020304" pitchFamily="18" charset="0"/>
              </a:rPr>
              <a:t>:</a:t>
            </a:r>
          </a:p>
          <a:p>
            <a:pPr lvl="1">
              <a:lnSpc>
                <a:spcPct val="170000"/>
              </a:lnSpc>
              <a:buFont typeface="Wingdings" panose="05000000000000000000" pitchFamily="2" charset="2"/>
              <a:buChar char="ü"/>
            </a:pPr>
            <a:r>
              <a:rPr lang="vi-VN" sz="4400" dirty="0">
                <a:latin typeface="Times New Roman" panose="02020603050405020304" pitchFamily="18" charset="0"/>
                <a:cs typeface="Times New Roman" panose="02020603050405020304" pitchFamily="18" charset="0"/>
              </a:rPr>
              <a:t>Đề tài </a:t>
            </a:r>
            <a:r>
              <a:rPr lang="en-US" sz="4400" b="1" dirty="0">
                <a:latin typeface="Times New Roman" panose="02020603050405020304" pitchFamily="18" charset="0"/>
                <a:cs typeface="Times New Roman" panose="02020603050405020304" pitchFamily="18" charset="0"/>
              </a:rPr>
              <a:t>"</a:t>
            </a:r>
            <a:r>
              <a:rPr lang="en-US" sz="4400" dirty="0">
                <a:latin typeface="Times New Roman" panose="02020603050405020304" pitchFamily="18" charset="0"/>
                <a:cs typeface="Times New Roman" panose="02020603050405020304" pitchFamily="18" charset="0"/>
              </a:rPr>
              <a:t>Ứng dụng phần mềm nhận dạng biển số trong quản lý phương tiện và phát hiện vi phạm giao thông bằng hình ảnh" của Cục Quản lý khoa học - công nghệ và môi trường (Tổng cục Hậu cần kỹ thuật - Bộ công an)</a:t>
            </a:r>
          </a:p>
          <a:p>
            <a:pPr lvl="1">
              <a:lnSpc>
                <a:spcPct val="170000"/>
              </a:lnSpc>
              <a:buFont typeface="Wingdings" panose="05000000000000000000" pitchFamily="2" charset="2"/>
              <a:buChar char="ü"/>
            </a:pPr>
            <a:r>
              <a:rPr lang="vi-VN" sz="4400" dirty="0">
                <a:latin typeface="Times New Roman" panose="02020603050405020304" pitchFamily="18" charset="0"/>
                <a:cs typeface="Times New Roman" panose="02020603050405020304" pitchFamily="18" charset="0"/>
              </a:rPr>
              <a:t>Phần mềm nhận diện biển số xe STM01 của Công ty Biển Bạc</a:t>
            </a:r>
            <a:endParaRPr lang="en-US" sz="4400" dirty="0">
              <a:latin typeface="Times New Roman" panose="02020603050405020304" pitchFamily="18" charset="0"/>
              <a:cs typeface="Times New Roman" panose="02020603050405020304" pitchFamily="18" charset="0"/>
            </a:endParaRPr>
          </a:p>
          <a:p>
            <a:pPr lvl="1">
              <a:lnSpc>
                <a:spcPct val="170000"/>
              </a:lnSpc>
              <a:buFont typeface="Wingdings" panose="05000000000000000000" pitchFamily="2" charset="2"/>
              <a:buChar char="ü"/>
            </a:pPr>
            <a:r>
              <a:rPr lang="vi-VN" sz="4400" dirty="0">
                <a:latin typeface="Times New Roman" panose="02020603050405020304" pitchFamily="18" charset="0"/>
                <a:cs typeface="Times New Roman" panose="02020603050405020304" pitchFamily="18" charset="0"/>
              </a:rPr>
              <a:t>M</a:t>
            </a:r>
            <a:r>
              <a:rPr lang="en-US" sz="4400" dirty="0" smtClean="0">
                <a:latin typeface="Times New Roman" panose="02020603050405020304" pitchFamily="18" charset="0"/>
                <a:cs typeface="Times New Roman" panose="02020603050405020304" pitchFamily="18" charset="0"/>
              </a:rPr>
              <a:t>ô </a:t>
            </a:r>
            <a:r>
              <a:rPr lang="en-US" sz="4400" dirty="0">
                <a:latin typeface="Times New Roman" panose="02020603050405020304" pitchFamily="18" charset="0"/>
                <a:cs typeface="Times New Roman" panose="02020603050405020304" pitchFamily="18" charset="0"/>
              </a:rPr>
              <a:t>hình thu phí đường bộ ERP tại Singapore</a:t>
            </a:r>
            <a:r>
              <a:rPr lang="vi-VN" sz="4400" dirty="0">
                <a:latin typeface="Times New Roman" panose="02020603050405020304" pitchFamily="18" charset="0"/>
                <a:cs typeface="Times New Roman" panose="02020603050405020304" pitchFamily="18" charset="0"/>
              </a:rPr>
              <a:t> ;....</a:t>
            </a:r>
            <a:endParaRPr lang="en-US" sz="4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dirty="0"/>
          </a:p>
          <a:p>
            <a:pPr marL="0" indent="0">
              <a:buNone/>
            </a:pPr>
            <a:endParaRPr lang="vi-V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56004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1417" y="0"/>
            <a:ext cx="10650583" cy="1319349"/>
          </a:xfrm>
        </p:spPr>
        <p:txBody>
          <a:bodyPr>
            <a:noAutofit/>
          </a:bodyPr>
          <a:lstStyle/>
          <a:p>
            <a:pPr algn="ct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Các phương pháp trích chọn đặc trưng và  học máy áp dụng cho bài toán </a:t>
            </a:r>
            <a:r>
              <a:rPr lang="vi-VN" sz="3600" b="1" dirty="0" smtClean="0">
                <a:solidFill>
                  <a:schemeClr val="accent1">
                    <a:lumMod val="75000"/>
                  </a:schemeClr>
                </a:solidFill>
                <a:latin typeface="Times New Roman" panose="02020603050405020304" pitchFamily="18" charset="0"/>
                <a:cs typeface="Times New Roman" panose="02020603050405020304" pitchFamily="18" charset="0"/>
              </a:rPr>
              <a:t>nhậ</a:t>
            </a: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n dạng biển </a:t>
            </a:r>
            <a:r>
              <a:rPr lang="vi-VN" sz="3600" b="1" dirty="0" smtClean="0">
                <a:solidFill>
                  <a:schemeClr val="accent1">
                    <a:lumMod val="75000"/>
                  </a:schemeClr>
                </a:solidFill>
                <a:latin typeface="Times New Roman" panose="02020603050405020304" pitchFamily="18" charset="0"/>
                <a:cs typeface="Times New Roman" panose="02020603050405020304" pitchFamily="18" charset="0"/>
              </a:rPr>
              <a:t>số</a:t>
            </a: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 xe</a:t>
            </a:r>
            <a:endParaRPr lang="en-US" sz="3600" b="1"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Content Placeholder 3" descr="Biển số xe các tỉnh thành tại Việt Nam - Cập nhật mới nhất"/>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66708" y="1802378"/>
            <a:ext cx="4820013" cy="4167347"/>
          </a:xfrm>
          <a:prstGeom prst="rect">
            <a:avLst/>
          </a:prstGeom>
          <a:noFill/>
          <a:ln>
            <a:noFill/>
          </a:ln>
        </p:spPr>
      </p:pic>
      <p:sp>
        <p:nvSpPr>
          <p:cNvPr id="5" name="TextBox 4"/>
          <p:cNvSpPr txBox="1"/>
          <p:nvPr/>
        </p:nvSpPr>
        <p:spPr>
          <a:xfrm>
            <a:off x="535577" y="1802378"/>
            <a:ext cx="6152606" cy="461664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vi-VN" sz="2400" dirty="0">
                <a:latin typeface="Times New Roman" panose="02020603050405020304" pitchFamily="18" charset="0"/>
                <a:cs typeface="Times New Roman" panose="02020603050405020304" pitchFamily="18" charset="0"/>
              </a:rPr>
              <a:t>Biển số xe: là biển kiểm soát xe cơ giới , được cơ quan công an cấp khi mua xe mới hoặc chuyển nhượng </a:t>
            </a:r>
            <a:r>
              <a:rPr lang="vi-VN" sz="2400" dirty="0" smtClean="0">
                <a:latin typeface="Times New Roman" panose="02020603050405020304" pitchFamily="18" charset="0"/>
                <a:cs typeface="Times New Roman" panose="02020603050405020304" pitchFamily="18" charset="0"/>
              </a:rPr>
              <a:t>xe</a:t>
            </a:r>
          </a:p>
          <a:p>
            <a:pPr marL="742950" lvl="1" indent="-285750">
              <a:lnSpc>
                <a:spcPct val="150000"/>
              </a:lnSpc>
              <a:buFont typeface="Wingdings" panose="05000000000000000000" pitchFamily="2" charset="2"/>
              <a:buChar char="ü"/>
            </a:pPr>
            <a:r>
              <a:rPr lang="vi-VN" sz="2400" dirty="0">
                <a:latin typeface="Times New Roman" panose="02020603050405020304" pitchFamily="18" charset="0"/>
                <a:cs typeface="Times New Roman" panose="02020603050405020304" pitchFamily="18" charset="0"/>
              </a:rPr>
              <a:t>L</a:t>
            </a:r>
            <a:r>
              <a:rPr lang="en-US" sz="2400" dirty="0" smtClean="0">
                <a:latin typeface="Times New Roman" panose="02020603050405020304" pitchFamily="18" charset="0"/>
                <a:cs typeface="Times New Roman" panose="02020603050405020304" pitchFamily="18" charset="0"/>
              </a:rPr>
              <a:t>à </a:t>
            </a:r>
            <a:r>
              <a:rPr lang="en-US" sz="2400" dirty="0">
                <a:latin typeface="Times New Roman" panose="02020603050405020304" pitchFamily="18" charset="0"/>
                <a:cs typeface="Times New Roman" panose="02020603050405020304" pitchFamily="18" charset="0"/>
              </a:rPr>
              <a:t>điều bắt buộc mà bất cứ dòng xe cơ giới nào lưu thông trên đường đều phải </a:t>
            </a:r>
            <a:r>
              <a:rPr lang="vi-VN" sz="2400" dirty="0">
                <a:latin typeface="Times New Roman" panose="02020603050405020304" pitchFamily="18" charset="0"/>
                <a:cs typeface="Times New Roman" panose="02020603050405020304" pitchFamily="18" charset="0"/>
              </a:rPr>
              <a:t>có</a:t>
            </a:r>
            <a:endParaRPr lang="en-US" sz="2400"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ü"/>
            </a:pPr>
            <a:r>
              <a:rPr lang="vi-VN" sz="2400" dirty="0">
                <a:latin typeface="Times New Roman" panose="02020603050405020304" pitchFamily="18" charset="0"/>
                <a:cs typeface="Times New Roman" panose="02020603050405020304" pitchFamily="18" charset="0"/>
              </a:rPr>
              <a:t>G</a:t>
            </a:r>
            <a:r>
              <a:rPr lang="vi-VN" sz="2400" dirty="0" smtClean="0">
                <a:latin typeface="Times New Roman" panose="02020603050405020304" pitchFamily="18" charset="0"/>
                <a:cs typeface="Times New Roman" panose="02020603050405020304" pitchFamily="18" charset="0"/>
              </a:rPr>
              <a:t>ồm </a:t>
            </a:r>
            <a:r>
              <a:rPr lang="vi-VN" sz="2400" dirty="0">
                <a:latin typeface="Times New Roman" panose="02020603050405020304" pitchFamily="18" charset="0"/>
                <a:cs typeface="Times New Roman" panose="02020603050405020304" pitchFamily="18" charset="0"/>
              </a:rPr>
              <a:t>các con số và chữ thể hiện nhiều thông tin liên quan đến chủ sở hữu</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889550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530" y="0"/>
            <a:ext cx="10661469" cy="1449977"/>
          </a:xfrm>
        </p:spPr>
        <p:txBody>
          <a:bodyPr>
            <a:normAutofit/>
          </a:bodyPr>
          <a:lstStyle/>
          <a:p>
            <a:pPr algn="ctr"/>
            <a:r>
              <a:rPr lang="en-US" sz="3600" b="1" dirty="0">
                <a:solidFill>
                  <a:schemeClr val="accent1">
                    <a:lumMod val="75000"/>
                  </a:schemeClr>
                </a:solidFill>
                <a:latin typeface="Times New Roman" panose="02020603050405020304" pitchFamily="18" charset="0"/>
                <a:cs typeface="Times New Roman" panose="02020603050405020304" pitchFamily="18" charset="0"/>
              </a:rPr>
              <a:t>Các phương pháp trích chọn đặc trưng và  học máy áp dụng cho bài toán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nhậ</a:t>
            </a:r>
            <a:r>
              <a:rPr lang="en-US" sz="3600" b="1" dirty="0">
                <a:solidFill>
                  <a:schemeClr val="accent1">
                    <a:lumMod val="75000"/>
                  </a:schemeClr>
                </a:solidFill>
                <a:latin typeface="Times New Roman" panose="02020603050405020304" pitchFamily="18" charset="0"/>
                <a:cs typeface="Times New Roman" panose="02020603050405020304" pitchFamily="18" charset="0"/>
              </a:rPr>
              <a:t>n dạng biển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số</a:t>
            </a:r>
            <a:r>
              <a:rPr lang="en-US" sz="3600" b="1" dirty="0">
                <a:solidFill>
                  <a:schemeClr val="accent1">
                    <a:lumMod val="75000"/>
                  </a:schemeClr>
                </a:solidFill>
                <a:latin typeface="Times New Roman" panose="02020603050405020304" pitchFamily="18" charset="0"/>
                <a:cs typeface="Times New Roman" panose="02020603050405020304" pitchFamily="18" charset="0"/>
              </a:rPr>
              <a:t> xe</a:t>
            </a:r>
            <a:endParaRPr lang="en-US"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68829" y="1655807"/>
            <a:ext cx="10515600" cy="4351338"/>
          </a:xfrm>
        </p:spPr>
        <p:txBody>
          <a:bodyPr>
            <a:normAutofit/>
          </a:bodyPr>
          <a:lstStyle/>
          <a:p>
            <a:pPr marL="0" indent="0">
              <a:buNone/>
            </a:pPr>
            <a:r>
              <a:rPr lang="vi-VN" sz="3200" b="1" dirty="0" smtClean="0">
                <a:latin typeface="Times New Roman" panose="02020603050405020304" pitchFamily="18" charset="0"/>
                <a:cs typeface="Times New Roman" panose="02020603050405020304" pitchFamily="18" charset="0"/>
              </a:rPr>
              <a:t>1. </a:t>
            </a:r>
            <a:r>
              <a:rPr lang="en-US" sz="3200" b="1" dirty="0" smtClean="0">
                <a:latin typeface="Times New Roman" panose="02020603050405020304" pitchFamily="18" charset="0"/>
                <a:cs typeface="Times New Roman" panose="02020603050405020304" pitchFamily="18" charset="0"/>
              </a:rPr>
              <a:t>Các </a:t>
            </a:r>
            <a:r>
              <a:rPr lang="en-US" sz="3200" b="1" dirty="0">
                <a:latin typeface="Times New Roman" panose="02020603050405020304" pitchFamily="18" charset="0"/>
                <a:cs typeface="Times New Roman" panose="02020603050405020304" pitchFamily="18" charset="0"/>
              </a:rPr>
              <a:t>phương pháp phát hiện vùng chứa biển số xe</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Phương pháp hình thái học</a:t>
            </a:r>
          </a:p>
          <a:p>
            <a:pPr marL="0" indent="0">
              <a:buNone/>
            </a:pPr>
            <a:endParaRPr lang="en-US" dirty="0"/>
          </a:p>
          <a:p>
            <a:endParaRPr lang="en-US" dirty="0"/>
          </a:p>
        </p:txBody>
      </p:sp>
      <p:graphicFrame>
        <p:nvGraphicFramePr>
          <p:cNvPr id="8" name="Diagram 7"/>
          <p:cNvGraphicFramePr/>
          <p:nvPr>
            <p:extLst>
              <p:ext uri="{D42A27DB-BD31-4B8C-83A1-F6EECF244321}">
                <p14:modId xmlns:p14="http://schemas.microsoft.com/office/powerpoint/2010/main" val="4207652655"/>
              </p:ext>
            </p:extLst>
          </p:nvPr>
        </p:nvGraphicFramePr>
        <p:xfrm>
          <a:off x="470263" y="2690948"/>
          <a:ext cx="11155679" cy="3997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00350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530" y="0"/>
            <a:ext cx="10661469" cy="1449977"/>
          </a:xfrm>
        </p:spPr>
        <p:txBody>
          <a:bodyPr>
            <a:normAutofit/>
          </a:bodyPr>
          <a:lstStyle/>
          <a:p>
            <a:pPr algn="ctr"/>
            <a:r>
              <a:rPr lang="en-US" sz="3600" b="1" dirty="0">
                <a:solidFill>
                  <a:schemeClr val="accent1">
                    <a:lumMod val="75000"/>
                  </a:schemeClr>
                </a:solidFill>
                <a:latin typeface="Times New Roman" panose="02020603050405020304" pitchFamily="18" charset="0"/>
                <a:cs typeface="Times New Roman" panose="02020603050405020304" pitchFamily="18" charset="0"/>
              </a:rPr>
              <a:t>Các phương pháp trích chọn đặc trưng và </a:t>
            </a: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học </a:t>
            </a:r>
            <a:r>
              <a:rPr lang="en-US" sz="3600" b="1" dirty="0">
                <a:solidFill>
                  <a:schemeClr val="accent1">
                    <a:lumMod val="75000"/>
                  </a:schemeClr>
                </a:solidFill>
                <a:latin typeface="Times New Roman" panose="02020603050405020304" pitchFamily="18" charset="0"/>
                <a:cs typeface="Times New Roman" panose="02020603050405020304" pitchFamily="18" charset="0"/>
              </a:rPr>
              <a:t>máy áp dụng cho bài toán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nhậ</a:t>
            </a:r>
            <a:r>
              <a:rPr lang="en-US" sz="3600" b="1" dirty="0">
                <a:solidFill>
                  <a:schemeClr val="accent1">
                    <a:lumMod val="75000"/>
                  </a:schemeClr>
                </a:solidFill>
                <a:latin typeface="Times New Roman" panose="02020603050405020304" pitchFamily="18" charset="0"/>
                <a:cs typeface="Times New Roman" panose="02020603050405020304" pitchFamily="18" charset="0"/>
              </a:rPr>
              <a:t>n dạng biển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số</a:t>
            </a:r>
            <a:r>
              <a:rPr lang="en-US" sz="3600" b="1" dirty="0">
                <a:solidFill>
                  <a:schemeClr val="accent1">
                    <a:lumMod val="75000"/>
                  </a:schemeClr>
                </a:solidFill>
                <a:latin typeface="Times New Roman" panose="02020603050405020304" pitchFamily="18" charset="0"/>
                <a:cs typeface="Times New Roman" panose="02020603050405020304" pitchFamily="18" charset="0"/>
              </a:rPr>
              <a:t> xe</a:t>
            </a:r>
            <a:endParaRPr lang="en-US" sz="36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68829" y="1655807"/>
            <a:ext cx="10515600" cy="4351338"/>
          </a:xfrm>
        </p:spPr>
        <p:txBody>
          <a:bodyPr>
            <a:normAutofit/>
          </a:bodyPr>
          <a:lstStyle/>
          <a:p>
            <a:pPr marL="0" indent="0">
              <a:buNone/>
            </a:pPr>
            <a:r>
              <a:rPr lang="vi-VN" sz="3200" b="1" dirty="0" smtClean="0">
                <a:latin typeface="Times New Roman" panose="02020603050405020304" pitchFamily="18" charset="0"/>
                <a:cs typeface="Times New Roman" panose="02020603050405020304" pitchFamily="18" charset="0"/>
              </a:rPr>
              <a:t>1. </a:t>
            </a:r>
            <a:r>
              <a:rPr lang="en-US" sz="3200" b="1" dirty="0" smtClean="0">
                <a:latin typeface="Times New Roman" panose="02020603050405020304" pitchFamily="18" charset="0"/>
                <a:cs typeface="Times New Roman" panose="02020603050405020304" pitchFamily="18" charset="0"/>
              </a:rPr>
              <a:t>Các </a:t>
            </a:r>
            <a:r>
              <a:rPr lang="en-US" sz="3200" b="1" dirty="0">
                <a:latin typeface="Times New Roman" panose="02020603050405020304" pitchFamily="18" charset="0"/>
                <a:cs typeface="Times New Roman" panose="02020603050405020304" pitchFamily="18" charset="0"/>
              </a:rPr>
              <a:t>phương pháp phát hiện vùng chứa biển số xe</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Phương pháp chuyển đổi Hough</a:t>
            </a:r>
          </a:p>
          <a:p>
            <a:pPr marL="0" indent="0">
              <a:buNone/>
            </a:pPr>
            <a:endParaRPr lang="en-US" dirty="0"/>
          </a:p>
          <a:p>
            <a:endParaRPr lang="en-US" dirty="0"/>
          </a:p>
        </p:txBody>
      </p:sp>
      <p:graphicFrame>
        <p:nvGraphicFramePr>
          <p:cNvPr id="8" name="Diagram 7"/>
          <p:cNvGraphicFramePr/>
          <p:nvPr>
            <p:extLst>
              <p:ext uri="{D42A27DB-BD31-4B8C-83A1-F6EECF244321}">
                <p14:modId xmlns:p14="http://schemas.microsoft.com/office/powerpoint/2010/main" val="1878704764"/>
              </p:ext>
            </p:extLst>
          </p:nvPr>
        </p:nvGraphicFramePr>
        <p:xfrm>
          <a:off x="470263" y="2690948"/>
          <a:ext cx="11155679" cy="3997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47052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166" y="1"/>
            <a:ext cx="10702834" cy="1436913"/>
          </a:xfrm>
        </p:spPr>
        <p:txBody>
          <a:bodyPr>
            <a:normAutofit/>
          </a:bodyPr>
          <a:lstStyle/>
          <a:p>
            <a:pPr algn="ctr"/>
            <a:r>
              <a:rPr lang="en-US" sz="3600" b="1" dirty="0">
                <a:solidFill>
                  <a:schemeClr val="accent1">
                    <a:lumMod val="75000"/>
                  </a:schemeClr>
                </a:solidFill>
                <a:latin typeface="Times New Roman" panose="02020603050405020304" pitchFamily="18" charset="0"/>
                <a:cs typeface="Times New Roman" panose="02020603050405020304" pitchFamily="18" charset="0"/>
              </a:rPr>
              <a:t>Các phương pháp trích chọn đặc trưng và </a:t>
            </a: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học </a:t>
            </a:r>
            <a:r>
              <a:rPr lang="en-US" sz="3600" b="1" dirty="0">
                <a:solidFill>
                  <a:schemeClr val="accent1">
                    <a:lumMod val="75000"/>
                  </a:schemeClr>
                </a:solidFill>
                <a:latin typeface="Times New Roman" panose="02020603050405020304" pitchFamily="18" charset="0"/>
                <a:cs typeface="Times New Roman" panose="02020603050405020304" pitchFamily="18" charset="0"/>
              </a:rPr>
              <a:t>máy áp dụng cho bài toán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nhậ</a:t>
            </a:r>
            <a:r>
              <a:rPr lang="en-US" sz="3600" b="1" dirty="0">
                <a:solidFill>
                  <a:schemeClr val="accent1">
                    <a:lumMod val="75000"/>
                  </a:schemeClr>
                </a:solidFill>
                <a:latin typeface="Times New Roman" panose="02020603050405020304" pitchFamily="18" charset="0"/>
                <a:cs typeface="Times New Roman" panose="02020603050405020304" pitchFamily="18" charset="0"/>
              </a:rPr>
              <a:t>n dạng biển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số</a:t>
            </a:r>
            <a:r>
              <a:rPr lang="en-US" sz="3600" b="1" dirty="0">
                <a:solidFill>
                  <a:schemeClr val="accent1">
                    <a:lumMod val="75000"/>
                  </a:schemeClr>
                </a:solidFill>
                <a:latin typeface="Times New Roman" panose="02020603050405020304" pitchFamily="18" charset="0"/>
                <a:cs typeface="Times New Roman" panose="02020603050405020304" pitchFamily="18" charset="0"/>
              </a:rPr>
              <a:t> xe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1520" y="1698171"/>
            <a:ext cx="10779035" cy="4322038"/>
          </a:xfrm>
        </p:spPr>
        <p:txBody>
          <a:bodyPr>
            <a:normAutofit fontScale="85000" lnSpcReduction="20000"/>
          </a:bodyPr>
          <a:lstStyle/>
          <a:p>
            <a:pPr marL="0" indent="0">
              <a:buNone/>
            </a:pPr>
            <a:r>
              <a:rPr lang="vi-VN" sz="3200" b="1" dirty="0" smtClean="0">
                <a:latin typeface="Times New Roman" panose="02020603050405020304" pitchFamily="18" charset="0"/>
                <a:cs typeface="Times New Roman" panose="02020603050405020304" pitchFamily="18" charset="0"/>
              </a:rPr>
              <a:t>2. Đặc trưng </a:t>
            </a:r>
            <a:r>
              <a:rPr lang="vi-VN" sz="3200" b="1" dirty="0">
                <a:latin typeface="Times New Roman" panose="02020603050405020304" pitchFamily="18" charset="0"/>
                <a:cs typeface="Times New Roman" panose="02020603050405020304" pitchFamily="18" charset="0"/>
              </a:rPr>
              <a:t>SIFT </a:t>
            </a:r>
            <a:endParaRPr lang="vi-VN" sz="3200" b="1" dirty="0"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Trong đối sánh ảnh dựa trên nội dung, việc trích chọn dấu hiệu đặc trưng có ý nghĩa hết sức quan trọng. </a:t>
            </a:r>
            <a:endParaRPr lang="vi-VN" dirty="0"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Với </a:t>
            </a:r>
            <a:r>
              <a:rPr lang="en-US" dirty="0">
                <a:latin typeface="Times New Roman" panose="02020603050405020304" pitchFamily="18" charset="0"/>
                <a:cs typeface="Times New Roman" panose="02020603050405020304" pitchFamily="18" charset="0"/>
              </a:rPr>
              <a:t>ảnh tự nhiên việc đối sánh gặp nhiều khó khăn do phải đối mặt với các thách thức do các thay đổi của ảnh như độ chiếu sáng, co dãn, chồng lấp, thay đổi góc nhìn... nên ảnh hưởng nhiều đến độ chính xác. </a:t>
            </a:r>
            <a:endParaRPr lang="vi-VN" dirty="0"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Phương </a:t>
            </a:r>
            <a:r>
              <a:rPr lang="en-US" dirty="0">
                <a:latin typeface="Times New Roman" panose="02020603050405020304" pitchFamily="18" charset="0"/>
                <a:cs typeface="Times New Roman" panose="02020603050405020304" pitchFamily="18" charset="0"/>
              </a:rPr>
              <a:t>pháp đối sánh ảnh dựa trên đặc trưng bất biến SIFT có thể khắc phục một số khó khăn trên.</a:t>
            </a:r>
          </a:p>
          <a:p>
            <a:pPr marL="0" indent="0">
              <a:buNone/>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737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166" y="1"/>
            <a:ext cx="10702834" cy="1436913"/>
          </a:xfrm>
        </p:spPr>
        <p:txBody>
          <a:bodyPr>
            <a:normAutofit/>
          </a:bodyPr>
          <a:lstStyle/>
          <a:p>
            <a:pPr algn="ctr"/>
            <a:r>
              <a:rPr lang="en-US" sz="3600" b="1" dirty="0">
                <a:solidFill>
                  <a:schemeClr val="accent1">
                    <a:lumMod val="75000"/>
                  </a:schemeClr>
                </a:solidFill>
                <a:latin typeface="Times New Roman" panose="02020603050405020304" pitchFamily="18" charset="0"/>
                <a:cs typeface="Times New Roman" panose="02020603050405020304" pitchFamily="18" charset="0"/>
              </a:rPr>
              <a:t>Các phương pháp trích chọn đặc trưng và </a:t>
            </a: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học </a:t>
            </a:r>
            <a:r>
              <a:rPr lang="en-US" sz="3600" b="1" dirty="0">
                <a:solidFill>
                  <a:schemeClr val="accent1">
                    <a:lumMod val="75000"/>
                  </a:schemeClr>
                </a:solidFill>
                <a:latin typeface="Times New Roman" panose="02020603050405020304" pitchFamily="18" charset="0"/>
                <a:cs typeface="Times New Roman" panose="02020603050405020304" pitchFamily="18" charset="0"/>
              </a:rPr>
              <a:t>máy áp dụng cho bài toán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nhậ</a:t>
            </a:r>
            <a:r>
              <a:rPr lang="en-US" sz="3600" b="1" dirty="0">
                <a:solidFill>
                  <a:schemeClr val="accent1">
                    <a:lumMod val="75000"/>
                  </a:schemeClr>
                </a:solidFill>
                <a:latin typeface="Times New Roman" panose="02020603050405020304" pitchFamily="18" charset="0"/>
                <a:cs typeface="Times New Roman" panose="02020603050405020304" pitchFamily="18" charset="0"/>
              </a:rPr>
              <a:t>n dạng biển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số</a:t>
            </a:r>
            <a:r>
              <a:rPr lang="en-US" sz="3600" b="1" dirty="0">
                <a:solidFill>
                  <a:schemeClr val="accent1">
                    <a:lumMod val="75000"/>
                  </a:schemeClr>
                </a:solidFill>
                <a:latin typeface="Times New Roman" panose="02020603050405020304" pitchFamily="18" charset="0"/>
                <a:cs typeface="Times New Roman" panose="02020603050405020304" pitchFamily="18" charset="0"/>
              </a:rPr>
              <a:t> xe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1520" y="1698171"/>
            <a:ext cx="10779035" cy="4322038"/>
          </a:xfrm>
        </p:spPr>
        <p:txBody>
          <a:bodyPr>
            <a:normAutofit fontScale="92500" lnSpcReduction="10000"/>
          </a:bodyPr>
          <a:lstStyle/>
          <a:p>
            <a:pPr marL="0" indent="0">
              <a:buNone/>
            </a:pPr>
            <a:r>
              <a:rPr lang="vi-VN" sz="3200" b="1" dirty="0" smtClean="0">
                <a:latin typeface="Times New Roman" panose="02020603050405020304" pitchFamily="18" charset="0"/>
                <a:cs typeface="Times New Roman" panose="02020603050405020304" pitchFamily="18" charset="0"/>
              </a:rPr>
              <a:t>2. Đặc trưng </a:t>
            </a:r>
            <a:r>
              <a:rPr lang="vi-VN" sz="3200" b="1" dirty="0">
                <a:latin typeface="Times New Roman" panose="02020603050405020304" pitchFamily="18" charset="0"/>
                <a:cs typeface="Times New Roman" panose="02020603050405020304" pitchFamily="18" charset="0"/>
              </a:rPr>
              <a:t>SIFT </a:t>
            </a:r>
            <a:endParaRPr lang="vi-VN" sz="3200" b="1" dirty="0" smtClean="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Trích chọn đặc trưng </a:t>
            </a:r>
            <a:r>
              <a:rPr lang="vi-VN" dirty="0">
                <a:latin typeface="Times New Roman" panose="02020603050405020304" pitchFamily="18" charset="0"/>
                <a:cs typeface="Times New Roman" panose="02020603050405020304" pitchFamily="18" charset="0"/>
              </a:rPr>
              <a:t>SIFT</a:t>
            </a:r>
            <a:r>
              <a:rPr lang="vi-VN"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được tiếp cận theo phương pháp lọc kim tự tháp, theo đó phương pháp được thực hiện lần lượt theo các bước sau:</a:t>
            </a:r>
          </a:p>
          <a:p>
            <a:pPr lvl="1">
              <a:lnSpc>
                <a:spcPct val="150000"/>
              </a:lnSpc>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Phát hiện các điểm cực </a:t>
            </a:r>
            <a:r>
              <a:rPr lang="en-US" sz="2800" dirty="0" smtClean="0">
                <a:latin typeface="Times New Roman" panose="02020603050405020304" pitchFamily="18" charset="0"/>
                <a:cs typeface="Times New Roman" panose="02020603050405020304" pitchFamily="18" charset="0"/>
              </a:rPr>
              <a:t>trị</a:t>
            </a:r>
            <a:endParaRPr lang="en-US" sz="28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Định vị các điểm đặc trưng</a:t>
            </a:r>
          </a:p>
          <a:p>
            <a:pPr lvl="1">
              <a:lnSpc>
                <a:spcPct val="150000"/>
              </a:lnSpc>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Xác định hướng cho các điểm đặc trưng</a:t>
            </a:r>
          </a:p>
          <a:p>
            <a:pPr lvl="1">
              <a:lnSpc>
                <a:spcPct val="150000"/>
              </a:lnSpc>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Mô tả các điểm đặc </a:t>
            </a:r>
            <a:r>
              <a:rPr lang="en-US" sz="2800" dirty="0" smtClean="0">
                <a:latin typeface="Times New Roman" panose="02020603050405020304" pitchFamily="18" charset="0"/>
                <a:cs typeface="Times New Roman" panose="02020603050405020304" pitchFamily="18" charset="0"/>
              </a:rPr>
              <a:t>trưng</a:t>
            </a:r>
            <a:endParaRPr lang="en-US" sz="2800" dirty="0">
              <a:latin typeface="Times New Roman" panose="02020603050405020304" pitchFamily="18" charset="0"/>
              <a:cs typeface="Times New Roman" panose="02020603050405020304" pitchFamily="18" charset="0"/>
            </a:endParaRPr>
          </a:p>
        </p:txBody>
      </p:sp>
      <p:pic>
        <p:nvPicPr>
          <p:cNvPr id="4" name="Picture 3" descr="C:\Users\mai\Pictures\Screenshots\Screenshot (43).png"/>
          <p:cNvPicPr/>
          <p:nvPr/>
        </p:nvPicPr>
        <p:blipFill>
          <a:blip r:embed="rId2">
            <a:extLst>
              <a:ext uri="{28A0092B-C50C-407E-A947-70E740481C1C}">
                <a14:useLocalDpi xmlns:a14="http://schemas.microsoft.com/office/drawing/2010/main" val="0"/>
              </a:ext>
            </a:extLst>
          </a:blip>
          <a:srcRect/>
          <a:stretch>
            <a:fillRect/>
          </a:stretch>
        </p:blipFill>
        <p:spPr bwMode="auto">
          <a:xfrm>
            <a:off x="6962503" y="3407909"/>
            <a:ext cx="5229497" cy="3267210"/>
          </a:xfrm>
          <a:prstGeom prst="rect">
            <a:avLst/>
          </a:prstGeom>
          <a:noFill/>
          <a:ln>
            <a:noFill/>
          </a:ln>
        </p:spPr>
      </p:pic>
    </p:spTree>
    <p:extLst>
      <p:ext uri="{BB962C8B-B14F-4D97-AF65-F5344CB8AC3E}">
        <p14:creationId xmlns:p14="http://schemas.microsoft.com/office/powerpoint/2010/main" val="33948548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166" y="1"/>
            <a:ext cx="10702834" cy="1436913"/>
          </a:xfrm>
        </p:spPr>
        <p:txBody>
          <a:bodyPr>
            <a:normAutofit/>
          </a:bodyPr>
          <a:lstStyle/>
          <a:p>
            <a:pPr algn="ctr"/>
            <a:r>
              <a:rPr lang="en-US" sz="3600" b="1" dirty="0">
                <a:solidFill>
                  <a:schemeClr val="accent1">
                    <a:lumMod val="75000"/>
                  </a:schemeClr>
                </a:solidFill>
                <a:latin typeface="Times New Roman" panose="02020603050405020304" pitchFamily="18" charset="0"/>
                <a:cs typeface="Times New Roman" panose="02020603050405020304" pitchFamily="18" charset="0"/>
              </a:rPr>
              <a:t>Các phương pháp trích chọn đặc trưng và </a:t>
            </a: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học </a:t>
            </a:r>
            <a:r>
              <a:rPr lang="en-US" sz="3600" b="1" dirty="0">
                <a:solidFill>
                  <a:schemeClr val="accent1">
                    <a:lumMod val="75000"/>
                  </a:schemeClr>
                </a:solidFill>
                <a:latin typeface="Times New Roman" panose="02020603050405020304" pitchFamily="18" charset="0"/>
                <a:cs typeface="Times New Roman" panose="02020603050405020304" pitchFamily="18" charset="0"/>
              </a:rPr>
              <a:t>máy áp dụng cho bài toán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nhậ</a:t>
            </a:r>
            <a:r>
              <a:rPr lang="en-US" sz="3600" b="1" dirty="0">
                <a:solidFill>
                  <a:schemeClr val="accent1">
                    <a:lumMod val="75000"/>
                  </a:schemeClr>
                </a:solidFill>
                <a:latin typeface="Times New Roman" panose="02020603050405020304" pitchFamily="18" charset="0"/>
                <a:cs typeface="Times New Roman" panose="02020603050405020304" pitchFamily="18" charset="0"/>
              </a:rPr>
              <a:t>n dạng biển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số</a:t>
            </a:r>
            <a:r>
              <a:rPr lang="en-US" sz="3600" b="1" dirty="0">
                <a:solidFill>
                  <a:schemeClr val="accent1">
                    <a:lumMod val="75000"/>
                  </a:schemeClr>
                </a:solidFill>
                <a:latin typeface="Times New Roman" panose="02020603050405020304" pitchFamily="18" charset="0"/>
                <a:cs typeface="Times New Roman" panose="02020603050405020304" pitchFamily="18" charset="0"/>
              </a:rPr>
              <a:t> xe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1520" y="1698170"/>
            <a:ext cx="11181806" cy="5042263"/>
          </a:xfrm>
        </p:spPr>
        <p:txBody>
          <a:bodyPr>
            <a:normAutofit fontScale="92500" lnSpcReduction="20000"/>
          </a:bodyPr>
          <a:lstStyle/>
          <a:p>
            <a:pPr marL="0" indent="0">
              <a:buNone/>
            </a:pPr>
            <a:r>
              <a:rPr lang="vi-VN" sz="3200" b="1" dirty="0" smtClean="0">
                <a:latin typeface="Times New Roman" panose="02020603050405020304" pitchFamily="18" charset="0"/>
                <a:cs typeface="Times New Roman" panose="02020603050405020304" pitchFamily="18" charset="0"/>
              </a:rPr>
              <a:t>2. </a:t>
            </a:r>
            <a:r>
              <a:rPr lang="vi-VN" sz="3200" b="1" dirty="0">
                <a:latin typeface="Times New Roman" panose="02020603050405020304" pitchFamily="18" charset="0"/>
                <a:cs typeface="Times New Roman" panose="02020603050405020304" pitchFamily="18" charset="0"/>
              </a:rPr>
              <a:t>Đặc trưng SIFT </a:t>
            </a:r>
          </a:p>
          <a:p>
            <a:pPr>
              <a:buFont typeface="Wingdings" panose="05000000000000000000" pitchFamily="2" charset="2"/>
              <a:buChar char="Ø"/>
            </a:pPr>
            <a:r>
              <a:rPr lang="vi-VN"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Đối </a:t>
            </a:r>
            <a:r>
              <a:rPr lang="en-US" dirty="0">
                <a:latin typeface="Times New Roman" panose="02020603050405020304" pitchFamily="18" charset="0"/>
                <a:cs typeface="Times New Roman" panose="02020603050405020304" pitchFamily="18" charset="0"/>
              </a:rPr>
              <a:t>sánh đặc </a:t>
            </a:r>
            <a:r>
              <a:rPr lang="vi-VN" dirty="0">
                <a:latin typeface="Times New Roman" panose="02020603050405020304" pitchFamily="18" charset="0"/>
                <a:cs typeface="Times New Roman" panose="02020603050405020304" pitchFamily="18" charset="0"/>
              </a:rPr>
              <a:t>trư</a:t>
            </a:r>
            <a:r>
              <a:rPr lang="en-US" dirty="0">
                <a:latin typeface="Times New Roman" panose="02020603050405020304" pitchFamily="18" charset="0"/>
                <a:cs typeface="Times New Roman" panose="02020603050405020304" pitchFamily="18" charset="0"/>
              </a:rPr>
              <a:t>ng SIFT</a:t>
            </a:r>
          </a:p>
          <a:p>
            <a:pPr>
              <a:buFont typeface="Wingdings" panose="05000000000000000000" pitchFamily="2" charset="2"/>
              <a:buChar char="ü"/>
            </a:pPr>
            <a:r>
              <a:rPr lang="vi-VN" b="1" i="1" dirty="0" smtClean="0"/>
              <a:t> </a:t>
            </a:r>
            <a:r>
              <a:rPr lang="en-US" dirty="0" smtClean="0">
                <a:latin typeface="Times New Roman" panose="02020603050405020304" pitchFamily="18" charset="0"/>
                <a:cs typeface="Times New Roman" panose="02020603050405020304" pitchFamily="18" charset="0"/>
              </a:rPr>
              <a:t>Độ </a:t>
            </a:r>
            <a:r>
              <a:rPr lang="en-US" dirty="0">
                <a:latin typeface="Times New Roman" panose="02020603050405020304" pitchFamily="18" charset="0"/>
                <a:cs typeface="Times New Roman" panose="02020603050405020304" pitchFamily="18" charset="0"/>
              </a:rPr>
              <a:t>đo khoảng cách và độ đo </a:t>
            </a:r>
            <a:r>
              <a:rPr lang="vi-VN" dirty="0" smtClean="0">
                <a:latin typeface="Times New Roman" panose="02020603050405020304" pitchFamily="18" charset="0"/>
                <a:cs typeface="Times New Roman" panose="02020603050405020304" pitchFamily="18" charset="0"/>
              </a:rPr>
              <a:t>tư</a:t>
            </a:r>
            <a:r>
              <a:rPr lang="en-US" dirty="0" smtClean="0">
                <a:latin typeface="Times New Roman" panose="02020603050405020304" pitchFamily="18" charset="0"/>
                <a:cs typeface="Times New Roman" panose="02020603050405020304" pitchFamily="18" charset="0"/>
              </a:rPr>
              <a:t>ơng </a:t>
            </a:r>
            <a:r>
              <a:rPr lang="en-US" dirty="0">
                <a:latin typeface="Times New Roman" panose="02020603050405020304" pitchFamily="18" charset="0"/>
                <a:cs typeface="Times New Roman" panose="02020603050405020304" pitchFamily="18" charset="0"/>
              </a:rPr>
              <a:t>tự</a:t>
            </a:r>
          </a:p>
          <a:p>
            <a:pPr lvl="1">
              <a:lnSpc>
                <a:spcPct val="150000"/>
              </a:lnSpc>
            </a:pPr>
            <a:r>
              <a:rPr lang="en-US" dirty="0">
                <a:latin typeface="Times New Roman" panose="02020603050405020304" pitchFamily="18" charset="0"/>
                <a:cs typeface="Times New Roman" panose="02020603050405020304" pitchFamily="18" charset="0"/>
              </a:rPr>
              <a:t>Độ đo tương tự là một trong những phương pháp tốt để máy tính phân biệt được các hình ảnh qua nội dung của chúng</a:t>
            </a:r>
          </a:p>
          <a:p>
            <a:pPr lvl="1">
              <a:lnSpc>
                <a:spcPct val="150000"/>
              </a:lnSpc>
            </a:pPr>
            <a:r>
              <a:rPr lang="vi-VN" dirty="0">
                <a:latin typeface="Times New Roman" panose="02020603050405020304" pitchFamily="18" charset="0"/>
                <a:cs typeface="Times New Roman" panose="02020603050405020304" pitchFamily="18" charset="0"/>
              </a:rPr>
              <a:t>Đ</a:t>
            </a:r>
            <a:r>
              <a:rPr lang="en-US" dirty="0" smtClean="0">
                <a:latin typeface="Times New Roman" panose="02020603050405020304" pitchFamily="18" charset="0"/>
                <a:cs typeface="Times New Roman" panose="02020603050405020304" pitchFamily="18" charset="0"/>
              </a:rPr>
              <a:t>ộ </a:t>
            </a:r>
            <a:r>
              <a:rPr lang="en-US" dirty="0">
                <a:latin typeface="Times New Roman" panose="02020603050405020304" pitchFamily="18" charset="0"/>
                <a:cs typeface="Times New Roman" panose="02020603050405020304" pitchFamily="18" charset="0"/>
              </a:rPr>
              <a:t>đo có ý nghĩa quan trọng trong tra cứu ảnh dựa theo nội dung</a:t>
            </a:r>
          </a:p>
          <a:p>
            <a:pPr lvl="1">
              <a:lnSpc>
                <a:spcPct val="150000"/>
              </a:lnSpc>
            </a:pPr>
            <a:r>
              <a:rPr lang="en-US" dirty="0">
                <a:latin typeface="Times New Roman" panose="02020603050405020304" pitchFamily="18" charset="0"/>
                <a:cs typeface="Times New Roman" panose="02020603050405020304" pitchFamily="18" charset="0"/>
              </a:rPr>
              <a:t>Nhiều phép đo khoảng cách đã được khai thác trong việc tra cứu ảnh chúng bao gồm: khoảng cách Euclide, khoảng cách Cosin, khoảng cách giao nhau của biểu đồ histogram, khoảng cách Minkowski…</a:t>
            </a:r>
          </a:p>
          <a:p>
            <a:pPr lvl="1">
              <a:lnSpc>
                <a:spcPct val="150000"/>
              </a:lnSpc>
            </a:pPr>
            <a:r>
              <a:rPr lang="vi-VN" dirty="0">
                <a:latin typeface="Times New Roman" panose="02020603050405020304" pitchFamily="18" charset="0"/>
                <a:cs typeface="Times New Roman" panose="02020603050405020304" pitchFamily="18" charset="0"/>
              </a:rPr>
              <a:t>Mộ</a:t>
            </a:r>
            <a:r>
              <a:rPr lang="en-US" dirty="0" smtClean="0">
                <a:latin typeface="Times New Roman" panose="02020603050405020304" pitchFamily="18" charset="0"/>
                <a:cs typeface="Times New Roman" panose="02020603050405020304" pitchFamily="18" charset="0"/>
              </a:rPr>
              <a:t>t </a:t>
            </a:r>
            <a:r>
              <a:rPr lang="en-US" dirty="0">
                <a:latin typeface="Times New Roman" panose="02020603050405020304" pitchFamily="18" charset="0"/>
                <a:cs typeface="Times New Roman" panose="02020603050405020304" pitchFamily="18" charset="0"/>
              </a:rPr>
              <a:t>vài phép đo khoảng cách sẽ được mô tả và ước lượng để tìm ra một phép đo tương đồng cho các bộ mô tả ước lượng hình dạng khác nhau</a:t>
            </a:r>
          </a:p>
          <a:p>
            <a:pPr>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0705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166" y="1"/>
            <a:ext cx="10702834" cy="1436913"/>
          </a:xfrm>
        </p:spPr>
        <p:txBody>
          <a:bodyPr>
            <a:normAutofit/>
          </a:bodyPr>
          <a:lstStyle/>
          <a:p>
            <a:pPr algn="ctr"/>
            <a:r>
              <a:rPr lang="en-US" sz="3600" b="1" dirty="0">
                <a:solidFill>
                  <a:schemeClr val="accent1">
                    <a:lumMod val="75000"/>
                  </a:schemeClr>
                </a:solidFill>
                <a:latin typeface="Times New Roman" panose="02020603050405020304" pitchFamily="18" charset="0"/>
                <a:cs typeface="Times New Roman" panose="02020603050405020304" pitchFamily="18" charset="0"/>
              </a:rPr>
              <a:t>Các phương pháp trích chọn đặc trưng và </a:t>
            </a:r>
            <a:r>
              <a:rPr lang="en-US" sz="3600" b="1" dirty="0" smtClean="0">
                <a:solidFill>
                  <a:schemeClr val="accent1">
                    <a:lumMod val="75000"/>
                  </a:schemeClr>
                </a:solidFill>
                <a:latin typeface="Times New Roman" panose="02020603050405020304" pitchFamily="18" charset="0"/>
                <a:cs typeface="Times New Roman" panose="02020603050405020304" pitchFamily="18" charset="0"/>
              </a:rPr>
              <a:t>học </a:t>
            </a:r>
            <a:r>
              <a:rPr lang="en-US" sz="3600" b="1" dirty="0">
                <a:solidFill>
                  <a:schemeClr val="accent1">
                    <a:lumMod val="75000"/>
                  </a:schemeClr>
                </a:solidFill>
                <a:latin typeface="Times New Roman" panose="02020603050405020304" pitchFamily="18" charset="0"/>
                <a:cs typeface="Times New Roman" panose="02020603050405020304" pitchFamily="18" charset="0"/>
              </a:rPr>
              <a:t>máy áp dụng cho bài toán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nhậ</a:t>
            </a:r>
            <a:r>
              <a:rPr lang="en-US" sz="3600" b="1" dirty="0">
                <a:solidFill>
                  <a:schemeClr val="accent1">
                    <a:lumMod val="75000"/>
                  </a:schemeClr>
                </a:solidFill>
                <a:latin typeface="Times New Roman" panose="02020603050405020304" pitchFamily="18" charset="0"/>
                <a:cs typeface="Times New Roman" panose="02020603050405020304" pitchFamily="18" charset="0"/>
              </a:rPr>
              <a:t>n dạng biển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số</a:t>
            </a:r>
            <a:r>
              <a:rPr lang="en-US" sz="3600" b="1" dirty="0">
                <a:solidFill>
                  <a:schemeClr val="accent1">
                    <a:lumMod val="75000"/>
                  </a:schemeClr>
                </a:solidFill>
                <a:latin typeface="Times New Roman" panose="02020603050405020304" pitchFamily="18" charset="0"/>
                <a:cs typeface="Times New Roman" panose="02020603050405020304" pitchFamily="18" charset="0"/>
              </a:rPr>
              <a:t> xe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31520" y="1698170"/>
            <a:ext cx="11181806" cy="5042263"/>
          </a:xfrm>
        </p:spPr>
        <p:txBody>
          <a:bodyPr>
            <a:normAutofit/>
          </a:bodyPr>
          <a:lstStyle/>
          <a:p>
            <a:pPr marL="0" indent="0">
              <a:buNone/>
            </a:pPr>
            <a:r>
              <a:rPr lang="vi-VN" sz="3200" b="1" dirty="0" smtClean="0">
                <a:latin typeface="Times New Roman" panose="02020603050405020304" pitchFamily="18" charset="0"/>
                <a:cs typeface="Times New Roman" panose="02020603050405020304" pitchFamily="18" charset="0"/>
              </a:rPr>
              <a:t>2. </a:t>
            </a:r>
            <a:r>
              <a:rPr lang="vi-VN" sz="3200" b="1" dirty="0">
                <a:latin typeface="Times New Roman" panose="02020603050405020304" pitchFamily="18" charset="0"/>
                <a:cs typeface="Times New Roman" panose="02020603050405020304" pitchFamily="18" charset="0"/>
              </a:rPr>
              <a:t>Đặc trưng SIFT </a:t>
            </a:r>
          </a:p>
          <a:p>
            <a:pPr>
              <a:buFont typeface="Wingdings" panose="05000000000000000000" pitchFamily="2" charset="2"/>
              <a:buChar char="Ø"/>
            </a:pPr>
            <a:r>
              <a:rPr lang="vi-VN"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Đối </a:t>
            </a:r>
            <a:r>
              <a:rPr lang="en-US" dirty="0">
                <a:latin typeface="Times New Roman" panose="02020603050405020304" pitchFamily="18" charset="0"/>
                <a:cs typeface="Times New Roman" panose="02020603050405020304" pitchFamily="18" charset="0"/>
              </a:rPr>
              <a:t>sánh đặc </a:t>
            </a:r>
            <a:r>
              <a:rPr lang="vi-VN" dirty="0">
                <a:latin typeface="Times New Roman" panose="02020603050405020304" pitchFamily="18" charset="0"/>
                <a:cs typeface="Times New Roman" panose="02020603050405020304" pitchFamily="18" charset="0"/>
              </a:rPr>
              <a:t>trư</a:t>
            </a:r>
            <a:r>
              <a:rPr lang="en-US" dirty="0">
                <a:latin typeface="Times New Roman" panose="02020603050405020304" pitchFamily="18" charset="0"/>
                <a:cs typeface="Times New Roman" panose="02020603050405020304" pitchFamily="18" charset="0"/>
              </a:rPr>
              <a:t>ng SIFT</a:t>
            </a:r>
          </a:p>
          <a:p>
            <a:pPr>
              <a:buFont typeface="Wingdings" panose="05000000000000000000" pitchFamily="2" charset="2"/>
              <a:buChar char="ü"/>
            </a:pPr>
            <a:r>
              <a:rPr lang="vi-VN" b="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Đối sánh đặc </a:t>
            </a:r>
            <a:r>
              <a:rPr lang="vi-VN" dirty="0">
                <a:latin typeface="Times New Roman" panose="02020603050405020304" pitchFamily="18" charset="0"/>
                <a:cs typeface="Times New Roman" panose="02020603050405020304" pitchFamily="18" charset="0"/>
              </a:rPr>
              <a:t>trư</a:t>
            </a:r>
            <a:r>
              <a:rPr lang="en-US" dirty="0">
                <a:latin typeface="Times New Roman" panose="02020603050405020304" pitchFamily="18" charset="0"/>
                <a:cs typeface="Times New Roman" panose="02020603050405020304" pitchFamily="18" charset="0"/>
              </a:rPr>
              <a:t>ng cục bộ bất biến</a:t>
            </a:r>
          </a:p>
          <a:p>
            <a:pPr lvl="1"/>
            <a:r>
              <a:rPr lang="en-US" dirty="0">
                <a:latin typeface="Times New Roman" panose="02020603050405020304" pitchFamily="18" charset="0"/>
                <a:cs typeface="Times New Roman" panose="02020603050405020304" pitchFamily="18" charset="0"/>
              </a:rPr>
              <a:t>Đối sánh các vector đặc </a:t>
            </a:r>
            <a:r>
              <a:rPr lang="vi-VN" dirty="0">
                <a:latin typeface="Times New Roman" panose="02020603050405020304" pitchFamily="18" charset="0"/>
                <a:cs typeface="Times New Roman" panose="02020603050405020304" pitchFamily="18" charset="0"/>
              </a:rPr>
              <a:t>trư</a:t>
            </a:r>
            <a:r>
              <a:rPr lang="en-US" dirty="0">
                <a:latin typeface="Times New Roman" panose="02020603050405020304" pitchFamily="18" charset="0"/>
                <a:cs typeface="Times New Roman" panose="02020603050405020304" pitchFamily="18" charset="0"/>
              </a:rPr>
              <a:t>ng</a:t>
            </a:r>
          </a:p>
          <a:p>
            <a:pPr marL="0" indent="0">
              <a:buNone/>
            </a:pPr>
            <a:endParaRPr lang="en-US" sz="2400" dirty="0">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flipV="1">
            <a:off x="5499463" y="3108960"/>
            <a:ext cx="1175657" cy="3135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538651" y="3435531"/>
            <a:ext cx="1162595" cy="2220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75120" y="3438773"/>
            <a:ext cx="4624251" cy="984885"/>
          </a:xfrm>
          <a:prstGeom prst="rect">
            <a:avLst/>
          </a:prstGeom>
          <a:noFill/>
        </p:spPr>
        <p:txBody>
          <a:bodyPr wrap="square" rtlCol="0">
            <a:spAutoFit/>
          </a:bodyPr>
          <a:lstStyle/>
          <a:p>
            <a:pPr lvl="0"/>
            <a:r>
              <a:rPr lang="en-US" sz="2000" dirty="0">
                <a:latin typeface="Times New Roman" panose="02020603050405020304" pitchFamily="18" charset="0"/>
                <a:cs typeface="Times New Roman" panose="02020603050405020304" pitchFamily="18" charset="0"/>
              </a:rPr>
              <a:t>Việc đối sánh phải đạt độ chính xác nhất định</a:t>
            </a:r>
          </a:p>
          <a:p>
            <a:endParaRPr lang="en-US" dirty="0"/>
          </a:p>
        </p:txBody>
      </p:sp>
      <p:sp>
        <p:nvSpPr>
          <p:cNvPr id="13" name="TextBox 12"/>
          <p:cNvSpPr txBox="1"/>
          <p:nvPr/>
        </p:nvSpPr>
        <p:spPr>
          <a:xfrm>
            <a:off x="6675120" y="2515848"/>
            <a:ext cx="5381898" cy="1015663"/>
          </a:xfrm>
          <a:prstGeom prst="rect">
            <a:avLst/>
          </a:prstGeom>
          <a:noFill/>
        </p:spPr>
        <p:txBody>
          <a:bodyPr wrap="square" rtlCol="0">
            <a:spAutoFit/>
          </a:bodyPr>
          <a:lstStyle/>
          <a:p>
            <a:pPr lvl="0"/>
            <a:r>
              <a:rPr lang="en-US" sz="2000" dirty="0">
                <a:latin typeface="Times New Roman" panose="02020603050405020304" pitchFamily="18" charset="0"/>
                <a:cs typeface="Times New Roman" panose="02020603050405020304" pitchFamily="18" charset="0"/>
              </a:rPr>
              <a:t>Tổ chức tập hợp điểm cho phép tìm kiếm láng giềng một cách hiệu quả</a:t>
            </a:r>
          </a:p>
          <a:p>
            <a:endParaRPr lang="en-US" sz="2000" dirty="0"/>
          </a:p>
        </p:txBody>
      </p:sp>
      <p:pic>
        <p:nvPicPr>
          <p:cNvPr id="14" name="Picture 13" descr="C:\Users\mai\Pictures\Screenshots\Screenshot (63).png"/>
          <p:cNvPicPr/>
          <p:nvPr/>
        </p:nvPicPr>
        <p:blipFill rotWithShape="1">
          <a:blip r:embed="rId2">
            <a:extLst>
              <a:ext uri="{28A0092B-C50C-407E-A947-70E740481C1C}">
                <a14:useLocalDpi xmlns:a14="http://schemas.microsoft.com/office/drawing/2010/main" val="0"/>
              </a:ext>
            </a:extLst>
          </a:blip>
          <a:srcRect l="83" t="-632" r="44135" b="51109"/>
          <a:stretch/>
        </p:blipFill>
        <p:spPr bwMode="auto">
          <a:xfrm>
            <a:off x="1489166" y="4253342"/>
            <a:ext cx="4077923" cy="1405959"/>
          </a:xfrm>
          <a:prstGeom prst="rect">
            <a:avLst/>
          </a:prstGeom>
          <a:noFill/>
          <a:ln>
            <a:noFill/>
          </a:ln>
          <a:extLst>
            <a:ext uri="{53640926-AAD7-44D8-BBD7-CCE9431645EC}">
              <a14:shadowObscured xmlns:a14="http://schemas.microsoft.com/office/drawing/2010/main"/>
            </a:ext>
          </a:extLst>
        </p:spPr>
      </p:pic>
      <p:pic>
        <p:nvPicPr>
          <p:cNvPr id="16" name="Picture 15" descr="C:\Users\mai\Pictures\Screenshots\Screenshot (63).png"/>
          <p:cNvPicPr/>
          <p:nvPr/>
        </p:nvPicPr>
        <p:blipFill rotWithShape="1">
          <a:blip r:embed="rId2">
            <a:extLst>
              <a:ext uri="{28A0092B-C50C-407E-A947-70E740481C1C}">
                <a14:useLocalDpi xmlns:a14="http://schemas.microsoft.com/office/drawing/2010/main" val="0"/>
              </a:ext>
            </a:extLst>
          </a:blip>
          <a:srcRect l="7683" t="47008" r="5996" b="-1270"/>
          <a:stretch/>
        </p:blipFill>
        <p:spPr bwMode="auto">
          <a:xfrm>
            <a:off x="6324735" y="4268475"/>
            <a:ext cx="4159843" cy="1390826"/>
          </a:xfrm>
          <a:prstGeom prst="rect">
            <a:avLst/>
          </a:prstGeom>
          <a:noFill/>
          <a:ln>
            <a:noFill/>
          </a:ln>
          <a:extLst>
            <a:ext uri="{53640926-AAD7-44D8-BBD7-CCE9431645EC}">
              <a14:shadowObscured xmlns:a14="http://schemas.microsoft.com/office/drawing/2010/main"/>
            </a:ext>
          </a:extLst>
        </p:spPr>
      </p:pic>
      <p:sp>
        <p:nvSpPr>
          <p:cNvPr id="23" name="TextBox 22"/>
          <p:cNvSpPr txBox="1"/>
          <p:nvPr/>
        </p:nvSpPr>
        <p:spPr>
          <a:xfrm>
            <a:off x="2529975" y="5928472"/>
            <a:ext cx="6074228" cy="400110"/>
          </a:xfrm>
          <a:prstGeom prst="rect">
            <a:avLst/>
          </a:prstGeom>
          <a:noFill/>
        </p:spPr>
        <p:txBody>
          <a:bodyPr wrap="square" rtlCol="0">
            <a:spAutoFit/>
          </a:bodyPr>
          <a:lstStyle/>
          <a:p>
            <a:r>
              <a:rPr lang="vi-VN" sz="2000" dirty="0" smtClean="0">
                <a:latin typeface="+mj-lt"/>
              </a:rPr>
              <a:t>Một số độ đo tương đồng cho ảnh sử dụg đặc trưng SIFT</a:t>
            </a:r>
            <a:endParaRPr lang="en-US" sz="2000" dirty="0">
              <a:latin typeface="+mj-lt"/>
            </a:endParaRPr>
          </a:p>
        </p:txBody>
      </p:sp>
    </p:spTree>
    <p:extLst>
      <p:ext uri="{BB962C8B-B14F-4D97-AF65-F5344CB8AC3E}">
        <p14:creationId xmlns:p14="http://schemas.microsoft.com/office/powerpoint/2010/main" val="2015969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0605" y="0"/>
            <a:ext cx="10465525" cy="1481683"/>
          </a:xfrm>
        </p:spPr>
        <p:txBody>
          <a:bodyPr>
            <a:normAutofit/>
          </a:bodyPr>
          <a:lstStyle/>
          <a:p>
            <a:pPr algn="ctr"/>
            <a:r>
              <a:rPr lang="en-US" sz="3600" b="1" dirty="0">
                <a:solidFill>
                  <a:schemeClr val="accent1">
                    <a:lumMod val="75000"/>
                  </a:schemeClr>
                </a:solidFill>
                <a:latin typeface="Times New Roman" panose="02020603050405020304" pitchFamily="18" charset="0"/>
                <a:cs typeface="Times New Roman" panose="02020603050405020304" pitchFamily="18" charset="0"/>
              </a:rPr>
              <a:t>Các phương pháp trích chọn đặc trưng và học máy áp dụng cho bài toán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nhậ</a:t>
            </a:r>
            <a:r>
              <a:rPr lang="en-US" sz="3600" b="1" dirty="0">
                <a:solidFill>
                  <a:schemeClr val="accent1">
                    <a:lumMod val="75000"/>
                  </a:schemeClr>
                </a:solidFill>
                <a:latin typeface="Times New Roman" panose="02020603050405020304" pitchFamily="18" charset="0"/>
                <a:cs typeface="Times New Roman" panose="02020603050405020304" pitchFamily="18" charset="0"/>
              </a:rPr>
              <a:t>n dạng biển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số</a:t>
            </a:r>
            <a:r>
              <a:rPr lang="en-US" sz="3600" b="1" dirty="0">
                <a:solidFill>
                  <a:schemeClr val="accent1">
                    <a:lumMod val="75000"/>
                  </a:schemeClr>
                </a:solidFill>
                <a:latin typeface="Times New Roman" panose="02020603050405020304" pitchFamily="18" charset="0"/>
                <a:cs typeface="Times New Roman" panose="02020603050405020304" pitchFamily="18" charset="0"/>
              </a:rPr>
              <a:t> xe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vi-VN" b="1" dirty="0" smtClean="0">
                <a:latin typeface="Times New Roman" panose="02020603050405020304" pitchFamily="18" charset="0"/>
                <a:cs typeface="Times New Roman" panose="02020603050405020304" pitchFamily="18" charset="0"/>
              </a:rPr>
              <a:t>3.</a:t>
            </a:r>
            <a:r>
              <a:rPr lang="en-US" b="1" dirty="0" smtClean="0">
                <a:latin typeface="Times New Roman" panose="02020603050405020304" pitchFamily="18" charset="0"/>
                <a:cs typeface="Times New Roman" panose="02020603050405020304" pitchFamily="18" charset="0"/>
              </a:rPr>
              <a:t>Giải </a:t>
            </a:r>
            <a:r>
              <a:rPr lang="en-US" b="1" dirty="0">
                <a:latin typeface="Times New Roman" panose="02020603050405020304" pitchFamily="18" charset="0"/>
                <a:cs typeface="Times New Roman" panose="02020603050405020304" pitchFamily="18" charset="0"/>
              </a:rPr>
              <a:t>toán AdaBoost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Tiếp cận </a:t>
            </a:r>
            <a:r>
              <a:rPr lang="en-US" dirty="0" smtClean="0">
                <a:latin typeface="Times New Roman" panose="02020603050405020304" pitchFamily="18" charset="0"/>
                <a:cs typeface="Times New Roman" panose="02020603050405020304" pitchFamily="18" charset="0"/>
              </a:rPr>
              <a:t>Boosting</a:t>
            </a:r>
            <a:endParaRPr lang="vi-VN"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Về lịch sử, boosting bắt nguồn từ câu hỏi nổi tiếng được đưa ra bời Kearns vào năm 1989 : </a:t>
            </a:r>
            <a:r>
              <a:rPr lang="en-US" i="1" dirty="0">
                <a:latin typeface="Times New Roman" panose="02020603050405020304" pitchFamily="18" charset="0"/>
                <a:cs typeface="Times New Roman" panose="02020603050405020304" pitchFamily="18" charset="0"/>
              </a:rPr>
              <a:t>“Liệu có thể tạo ra một bộ phân lớp mạnh từ một tập các bộ phân loại yếu?”</a:t>
            </a:r>
            <a:endParaRPr lang="en-US"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vi-VN" dirty="0" smtClean="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guyên lý cơ bản của boosting là sự kết hợp các </a:t>
            </a:r>
            <a:r>
              <a:rPr lang="en-US" i="1" dirty="0" smtClean="0">
                <a:latin typeface="Times New Roman" panose="02020603050405020304" pitchFamily="18" charset="0"/>
                <a:cs typeface="Times New Roman" panose="02020603050405020304" pitchFamily="18" charset="0"/>
              </a:rPr>
              <a:t>weak classifiers</a:t>
            </a:r>
            <a:r>
              <a:rPr lang="en-US" dirty="0" smtClean="0">
                <a:latin typeface="Times New Roman" panose="02020603050405020304" pitchFamily="18" charset="0"/>
                <a:cs typeface="Times New Roman" panose="02020603050405020304" pitchFamily="18" charset="0"/>
              </a:rPr>
              <a:t> thành một </a:t>
            </a:r>
            <a:r>
              <a:rPr lang="en-US" i="1" dirty="0" smtClean="0">
                <a:latin typeface="Times New Roman" panose="02020603050405020304" pitchFamily="18" charset="0"/>
                <a:cs typeface="Times New Roman" panose="02020603050405020304" pitchFamily="18" charset="0"/>
              </a:rPr>
              <a:t>strong classifier</a:t>
            </a:r>
            <a:endParaRPr lang="en-US"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endParaRPr lang="en-US" dirty="0"/>
          </a:p>
          <a:p>
            <a:endParaRPr lang="en-US" dirty="0"/>
          </a:p>
        </p:txBody>
      </p:sp>
    </p:spTree>
    <p:extLst>
      <p:ext uri="{BB962C8B-B14F-4D97-AF65-F5344CB8AC3E}">
        <p14:creationId xmlns:p14="http://schemas.microsoft.com/office/powerpoint/2010/main" val="27653526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353" y="-1"/>
            <a:ext cx="10663647" cy="1384663"/>
          </a:xfrm>
        </p:spPr>
        <p:txBody>
          <a:bodyPr>
            <a:normAutofit/>
          </a:bodyPr>
          <a:lstStyle/>
          <a:p>
            <a:pPr algn="ctr"/>
            <a:r>
              <a:rPr lang="en-US" sz="3600" b="1" dirty="0">
                <a:solidFill>
                  <a:schemeClr val="accent1">
                    <a:lumMod val="75000"/>
                  </a:schemeClr>
                </a:solidFill>
                <a:latin typeface="Times New Roman" panose="02020603050405020304" pitchFamily="18" charset="0"/>
                <a:cs typeface="Times New Roman" panose="02020603050405020304" pitchFamily="18" charset="0"/>
              </a:rPr>
              <a:t>Các phương pháp trích chọn đặc trưng và học máy áp dụng cho bài toán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nhậ</a:t>
            </a:r>
            <a:r>
              <a:rPr lang="en-US" sz="3600" b="1" dirty="0">
                <a:solidFill>
                  <a:schemeClr val="accent1">
                    <a:lumMod val="75000"/>
                  </a:schemeClr>
                </a:solidFill>
                <a:latin typeface="Times New Roman" panose="02020603050405020304" pitchFamily="18" charset="0"/>
                <a:cs typeface="Times New Roman" panose="02020603050405020304" pitchFamily="18" charset="0"/>
              </a:rPr>
              <a:t>n dạng biển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số</a:t>
            </a:r>
            <a:r>
              <a:rPr lang="en-US" sz="3600" b="1" dirty="0">
                <a:solidFill>
                  <a:schemeClr val="accent1">
                    <a:lumMod val="75000"/>
                  </a:schemeClr>
                </a:solidFill>
                <a:latin typeface="Times New Roman" panose="02020603050405020304" pitchFamily="18" charset="0"/>
                <a:cs typeface="Times New Roman" panose="02020603050405020304" pitchFamily="18" charset="0"/>
              </a:rPr>
              <a:t> xe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8791" y="1603556"/>
            <a:ext cx="11503209" cy="5502638"/>
          </a:xfrm>
        </p:spPr>
        <p:txBody>
          <a:bodyPr>
            <a:normAutofit fontScale="55000" lnSpcReduction="20000"/>
          </a:bodyPr>
          <a:lstStyle/>
          <a:p>
            <a:pPr marL="0" indent="0">
              <a:buNone/>
            </a:pPr>
            <a:r>
              <a:rPr lang="vi-VN" sz="4400" b="1" dirty="0" smtClean="0">
                <a:latin typeface="Times New Roman" panose="02020603050405020304" pitchFamily="18" charset="0"/>
                <a:cs typeface="Times New Roman" panose="02020603050405020304" pitchFamily="18" charset="0"/>
              </a:rPr>
              <a:t>3. </a:t>
            </a:r>
            <a:r>
              <a:rPr lang="en-US" sz="4400" b="1" dirty="0" smtClean="0">
                <a:latin typeface="Times New Roman" panose="02020603050405020304" pitchFamily="18" charset="0"/>
                <a:cs typeface="Times New Roman" panose="02020603050405020304" pitchFamily="18" charset="0"/>
              </a:rPr>
              <a:t>Giải </a:t>
            </a:r>
            <a:r>
              <a:rPr lang="en-US" sz="4400" b="1" dirty="0">
                <a:latin typeface="Times New Roman" panose="02020603050405020304" pitchFamily="18" charset="0"/>
                <a:cs typeface="Times New Roman" panose="02020603050405020304" pitchFamily="18" charset="0"/>
              </a:rPr>
              <a:t>toán AdaBoost</a:t>
            </a:r>
          </a:p>
          <a:p>
            <a:pPr>
              <a:buFont typeface="Wingdings" panose="05000000000000000000" pitchFamily="2" charset="2"/>
              <a:buChar char="Ø"/>
            </a:pPr>
            <a:r>
              <a:rPr lang="en-US" sz="4400" dirty="0" smtClean="0">
                <a:latin typeface="Times New Roman" panose="02020603050405020304" pitchFamily="18" charset="0"/>
                <a:cs typeface="Times New Roman" panose="02020603050405020304" pitchFamily="18" charset="0"/>
              </a:rPr>
              <a:t>Adaboost</a:t>
            </a:r>
            <a:endParaRPr lang="vi-VN" sz="4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r>
              <a:rPr lang="en-US" sz="4400" dirty="0">
                <a:latin typeface="Times New Roman" panose="02020603050405020304" pitchFamily="18" charset="0"/>
                <a:cs typeface="Times New Roman" panose="02020603050405020304" pitchFamily="18" charset="0"/>
              </a:rPr>
              <a:t>AdaBoost là một cải tiến của tiếp cận boosting</a:t>
            </a:r>
          </a:p>
          <a:p>
            <a:pPr lvl="1">
              <a:lnSpc>
                <a:spcPct val="170000"/>
              </a:lnSpc>
              <a:buFont typeface="Wingdings" panose="05000000000000000000" pitchFamily="2" charset="2"/>
              <a:buChar char="ü"/>
            </a:pPr>
            <a:r>
              <a:rPr lang="en-US" sz="4400" dirty="0">
                <a:latin typeface="Times New Roman" panose="02020603050405020304" pitchFamily="18" charset="0"/>
                <a:cs typeface="Times New Roman" panose="02020603050405020304" pitchFamily="18" charset="0"/>
              </a:rPr>
              <a:t>Các weak classifiers h</a:t>
            </a:r>
            <a:r>
              <a:rPr lang="en-US" sz="4400" baseline="-25000" dirty="0">
                <a:latin typeface="Times New Roman" panose="02020603050405020304" pitchFamily="18" charset="0"/>
                <a:cs typeface="Times New Roman" panose="02020603050405020304" pitchFamily="18" charset="0"/>
              </a:rPr>
              <a:t>k</a:t>
            </a:r>
            <a:r>
              <a:rPr lang="en-US" sz="4400" dirty="0">
                <a:latin typeface="Times New Roman" panose="02020603050405020304" pitchFamily="18" charset="0"/>
                <a:cs typeface="Times New Roman" panose="02020603050405020304" pitchFamily="18" charset="0"/>
              </a:rPr>
              <a:t>(x) là các bộ phân loại yếu, được biểu diễn như sau:</a:t>
            </a:r>
          </a:p>
          <a:p>
            <a:pPr lvl="1">
              <a:lnSpc>
                <a:spcPct val="170000"/>
              </a:lnSpc>
              <a:buFont typeface="Wingdings" panose="05000000000000000000" pitchFamily="2" charset="2"/>
              <a:buChar char="ü"/>
            </a:pPr>
            <a:endParaRPr lang="vi-VN" sz="4400" dirty="0" smtClean="0">
              <a:latin typeface="Times New Roman" panose="02020603050405020304" pitchFamily="18" charset="0"/>
              <a:cs typeface="Times New Roman" panose="02020603050405020304" pitchFamily="18" charset="0"/>
            </a:endParaRPr>
          </a:p>
          <a:p>
            <a:pPr lvl="1">
              <a:lnSpc>
                <a:spcPct val="170000"/>
              </a:lnSpc>
              <a:buFont typeface="Wingdings" panose="05000000000000000000" pitchFamily="2" charset="2"/>
              <a:buChar char="ü"/>
            </a:pPr>
            <a:r>
              <a:rPr lang="vi-VN" sz="4400" dirty="0" smtClean="0">
                <a:latin typeface="Times New Roman" panose="02020603050405020304" pitchFamily="18" charset="0"/>
                <a:cs typeface="Times New Roman" panose="02020603050405020304" pitchFamily="18" charset="0"/>
              </a:rPr>
              <a:t>Trong đó :</a:t>
            </a:r>
          </a:p>
          <a:p>
            <a:pPr marL="1371600" lvl="3" indent="0">
              <a:lnSpc>
                <a:spcPct val="170000"/>
              </a:lnSpc>
              <a:buNone/>
            </a:pPr>
            <a:r>
              <a:rPr lang="vi-VN" sz="3200" dirty="0" smtClean="0">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x = (x</a:t>
            </a:r>
            <a:r>
              <a:rPr lang="en-US" sz="4400" baseline="-25000" dirty="0">
                <a:latin typeface="Times New Roman" panose="02020603050405020304" pitchFamily="18" charset="0"/>
                <a:cs typeface="Times New Roman" panose="02020603050405020304" pitchFamily="18" charset="0"/>
              </a:rPr>
              <a:t>1</a:t>
            </a:r>
            <a:r>
              <a:rPr lang="en-US" sz="4400" dirty="0">
                <a:latin typeface="Times New Roman" panose="02020603050405020304" pitchFamily="18" charset="0"/>
                <a:cs typeface="Times New Roman" panose="02020603050405020304" pitchFamily="18" charset="0"/>
              </a:rPr>
              <a:t>, </a:t>
            </a:r>
            <a:r>
              <a:rPr lang="vi-VN" sz="4400" dirty="0">
                <a:latin typeface="Times New Roman" panose="02020603050405020304" pitchFamily="18" charset="0"/>
                <a:cs typeface="Times New Roman" panose="02020603050405020304" pitchFamily="18" charset="0"/>
              </a:rPr>
              <a:t>x</a:t>
            </a:r>
            <a:r>
              <a:rPr lang="vi-VN" sz="4400" baseline="-25000" dirty="0">
                <a:latin typeface="Times New Roman" panose="02020603050405020304" pitchFamily="18" charset="0"/>
                <a:cs typeface="Times New Roman" panose="02020603050405020304" pitchFamily="18" charset="0"/>
              </a:rPr>
              <a:t>2</a:t>
            </a:r>
            <a:r>
              <a:rPr lang="en-US" sz="4400" dirty="0">
                <a:latin typeface="Times New Roman" panose="02020603050405020304" pitchFamily="18" charset="0"/>
                <a:cs typeface="Times New Roman" panose="02020603050405020304" pitchFamily="18" charset="0"/>
              </a:rPr>
              <a:t>, …, x</a:t>
            </a:r>
            <a:r>
              <a:rPr lang="en-US" sz="4400" baseline="-25000" dirty="0">
                <a:latin typeface="Times New Roman" panose="02020603050405020304" pitchFamily="18" charset="0"/>
                <a:cs typeface="Times New Roman" panose="02020603050405020304" pitchFamily="18" charset="0"/>
              </a:rPr>
              <a:t>n</a:t>
            </a:r>
            <a:r>
              <a:rPr lang="en-US" sz="4400" dirty="0">
                <a:latin typeface="Times New Roman" panose="02020603050405020304" pitchFamily="18" charset="0"/>
                <a:cs typeface="Times New Roman" panose="02020603050405020304" pitchFamily="18" charset="0"/>
              </a:rPr>
              <a:t>) : vector đặc trưng của mẫu </a:t>
            </a:r>
          </a:p>
          <a:p>
            <a:pPr marL="1371600" lvl="3" indent="0">
              <a:lnSpc>
                <a:spcPct val="170000"/>
              </a:lnSpc>
              <a:buNone/>
            </a:pPr>
            <a:r>
              <a:rPr lang="en-US" sz="4400" dirty="0">
                <a:latin typeface="Times New Roman" panose="02020603050405020304" pitchFamily="18" charset="0"/>
                <a:cs typeface="Times New Roman" panose="02020603050405020304" pitchFamily="18" charset="0"/>
              </a:rPr>
              <a:t>θ</a:t>
            </a:r>
            <a:r>
              <a:rPr lang="vi-VN" sz="4400" baseline="-25000" dirty="0">
                <a:latin typeface="Times New Roman" panose="02020603050405020304" pitchFamily="18" charset="0"/>
                <a:cs typeface="Times New Roman" panose="02020603050405020304" pitchFamily="18" charset="0"/>
              </a:rPr>
              <a:t>k</a:t>
            </a:r>
            <a:r>
              <a:rPr lang="en-US" sz="4400" dirty="0">
                <a:latin typeface="Times New Roman" panose="02020603050405020304" pitchFamily="18" charset="0"/>
                <a:cs typeface="Times New Roman" panose="02020603050405020304" pitchFamily="18" charset="0"/>
              </a:rPr>
              <a:t>: ngưỡng</a:t>
            </a:r>
          </a:p>
          <a:p>
            <a:pPr marL="1371600" lvl="3" indent="0">
              <a:lnSpc>
                <a:spcPct val="170000"/>
              </a:lnSpc>
              <a:buNone/>
            </a:pPr>
            <a:r>
              <a:rPr lang="vi-VN" sz="4400" dirty="0">
                <a:latin typeface="Times New Roman" panose="02020603050405020304" pitchFamily="18" charset="0"/>
                <a:cs typeface="Times New Roman" panose="02020603050405020304" pitchFamily="18" charset="0"/>
              </a:rPr>
              <a:t>f</a:t>
            </a:r>
            <a:r>
              <a:rPr lang="vi-VN" sz="4400" baseline="-25000" dirty="0">
                <a:latin typeface="Times New Roman" panose="02020603050405020304" pitchFamily="18" charset="0"/>
                <a:cs typeface="Times New Roman" panose="02020603050405020304" pitchFamily="18" charset="0"/>
              </a:rPr>
              <a:t>k</a:t>
            </a:r>
            <a:r>
              <a:rPr lang="en-US" sz="4400" dirty="0">
                <a:latin typeface="Times New Roman" panose="02020603050405020304" pitchFamily="18" charset="0"/>
                <a:cs typeface="Times New Roman" panose="02020603050405020304" pitchFamily="18" charset="0"/>
              </a:rPr>
              <a:t>: giá trị của đặc trưng Haar-like.</a:t>
            </a:r>
          </a:p>
          <a:p>
            <a:pPr marL="1371600" lvl="3" indent="0">
              <a:lnSpc>
                <a:spcPct val="170000"/>
              </a:lnSpc>
              <a:buNone/>
            </a:pPr>
            <a:r>
              <a:rPr lang="vi-VN" sz="4400" dirty="0">
                <a:latin typeface="Times New Roman" panose="02020603050405020304" pitchFamily="18" charset="0"/>
                <a:cs typeface="Times New Roman" panose="02020603050405020304" pitchFamily="18" charset="0"/>
              </a:rPr>
              <a:t>p</a:t>
            </a:r>
            <a:r>
              <a:rPr lang="vi-VN" sz="4400" baseline="-25000" dirty="0">
                <a:latin typeface="Times New Roman" panose="02020603050405020304" pitchFamily="18" charset="0"/>
                <a:cs typeface="Times New Roman" panose="02020603050405020304" pitchFamily="18" charset="0"/>
              </a:rPr>
              <a:t>k</a:t>
            </a:r>
            <a:r>
              <a:rPr lang="en-US" sz="4400" dirty="0">
                <a:latin typeface="Times New Roman" panose="02020603050405020304" pitchFamily="18" charset="0"/>
                <a:cs typeface="Times New Roman" panose="02020603050405020304" pitchFamily="18" charset="0"/>
              </a:rPr>
              <a:t>: hệ số quyết định chiều của bất phương trình</a:t>
            </a:r>
          </a:p>
        </p:txBody>
      </p:sp>
      <p:pic>
        <p:nvPicPr>
          <p:cNvPr id="5" name="Picture 4" descr="C:\Users\HUY\Pictures\Screenshots\Ảnh chụp màn hình (6).png"/>
          <p:cNvPicPr/>
          <p:nvPr/>
        </p:nvPicPr>
        <p:blipFill>
          <a:blip r:embed="rId2">
            <a:extLst>
              <a:ext uri="{28A0092B-C50C-407E-A947-70E740481C1C}">
                <a14:useLocalDpi xmlns:a14="http://schemas.microsoft.com/office/drawing/2010/main" val="0"/>
              </a:ext>
            </a:extLst>
          </a:blip>
          <a:srcRect/>
          <a:stretch>
            <a:fillRect/>
          </a:stretch>
        </p:blipFill>
        <p:spPr bwMode="auto">
          <a:xfrm>
            <a:off x="3295648" y="3379221"/>
            <a:ext cx="3943350" cy="975654"/>
          </a:xfrm>
          <a:prstGeom prst="rect">
            <a:avLst/>
          </a:prstGeom>
          <a:noFill/>
          <a:ln>
            <a:noFill/>
          </a:ln>
        </p:spPr>
      </p:pic>
    </p:spTree>
    <p:extLst>
      <p:ext uri="{BB962C8B-B14F-4D97-AF65-F5344CB8AC3E}">
        <p14:creationId xmlns:p14="http://schemas.microsoft.com/office/powerpoint/2010/main" val="19580737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3026" y="702117"/>
            <a:ext cx="10515600" cy="1325563"/>
          </a:xfrm>
        </p:spPr>
        <p:txBody>
          <a:bodyPr/>
          <a:lstStyle/>
          <a:p>
            <a:r>
              <a:rPr lang="en-US" b="1" dirty="0" err="1" smtClean="0">
                <a:solidFill>
                  <a:schemeClr val="accent1">
                    <a:lumMod val="75000"/>
                  </a:schemeClr>
                </a:solidFill>
                <a:effectLst>
                  <a:outerShdw blurRad="38100" dist="38100" dir="2700000" algn="tl">
                    <a:srgbClr val="000000">
                      <a:alpha val="43137"/>
                    </a:srgbClr>
                  </a:outerShdw>
                </a:effectLst>
              </a:rPr>
              <a:t>Nhóm</a:t>
            </a:r>
            <a:r>
              <a:rPr lang="en-US" b="1" dirty="0" smtClean="0">
                <a:solidFill>
                  <a:schemeClr val="accent1">
                    <a:lumMod val="75000"/>
                  </a:schemeClr>
                </a:solidFill>
                <a:effectLst>
                  <a:outerShdw blurRad="38100" dist="38100" dir="2700000" algn="tl">
                    <a:srgbClr val="000000">
                      <a:alpha val="43137"/>
                    </a:srgbClr>
                  </a:outerShdw>
                </a:effectLst>
              </a:rPr>
              <a:t> </a:t>
            </a:r>
            <a:r>
              <a:rPr lang="en-US" b="1" dirty="0" err="1" smtClean="0">
                <a:solidFill>
                  <a:schemeClr val="accent1">
                    <a:lumMod val="75000"/>
                  </a:schemeClr>
                </a:solidFill>
                <a:effectLst>
                  <a:outerShdw blurRad="38100" dist="38100" dir="2700000" algn="tl">
                    <a:srgbClr val="000000">
                      <a:alpha val="43137"/>
                    </a:srgbClr>
                  </a:outerShdw>
                </a:effectLst>
              </a:rPr>
              <a:t>Sinh</a:t>
            </a:r>
            <a:r>
              <a:rPr lang="en-US" b="1" dirty="0" smtClean="0">
                <a:solidFill>
                  <a:schemeClr val="accent1">
                    <a:lumMod val="75000"/>
                  </a:schemeClr>
                </a:solidFill>
                <a:effectLst>
                  <a:outerShdw blurRad="38100" dist="38100" dir="2700000" algn="tl">
                    <a:srgbClr val="000000">
                      <a:alpha val="43137"/>
                    </a:srgbClr>
                  </a:outerShdw>
                </a:effectLst>
              </a:rPr>
              <a:t> </a:t>
            </a:r>
            <a:r>
              <a:rPr lang="en-US" b="1" dirty="0" err="1" smtClean="0">
                <a:solidFill>
                  <a:schemeClr val="accent1">
                    <a:lumMod val="75000"/>
                  </a:schemeClr>
                </a:solidFill>
                <a:effectLst>
                  <a:outerShdw blurRad="38100" dist="38100" dir="2700000" algn="tl">
                    <a:srgbClr val="000000">
                      <a:alpha val="43137"/>
                    </a:srgbClr>
                  </a:outerShdw>
                </a:effectLst>
              </a:rPr>
              <a:t>Viên</a:t>
            </a:r>
            <a:r>
              <a:rPr lang="en-US" b="1" dirty="0" smtClean="0">
                <a:solidFill>
                  <a:schemeClr val="accent1">
                    <a:lumMod val="75000"/>
                  </a:schemeClr>
                </a:solidFill>
                <a:effectLst>
                  <a:outerShdw blurRad="38100" dist="38100" dir="2700000" algn="tl">
                    <a:srgbClr val="000000">
                      <a:alpha val="43137"/>
                    </a:srgbClr>
                  </a:outerShdw>
                </a:effectLst>
              </a:rPr>
              <a:t> </a:t>
            </a:r>
            <a:r>
              <a:rPr lang="en-US" b="1" dirty="0" err="1" smtClean="0">
                <a:solidFill>
                  <a:schemeClr val="accent1">
                    <a:lumMod val="75000"/>
                  </a:schemeClr>
                </a:solidFill>
                <a:effectLst>
                  <a:outerShdw blurRad="38100" dist="38100" dir="2700000" algn="tl">
                    <a:srgbClr val="000000">
                      <a:alpha val="43137"/>
                    </a:srgbClr>
                  </a:outerShdw>
                </a:effectLst>
              </a:rPr>
              <a:t>Thực</a:t>
            </a:r>
            <a:r>
              <a:rPr lang="en-US" b="1" dirty="0" smtClean="0">
                <a:solidFill>
                  <a:schemeClr val="accent1">
                    <a:lumMod val="75000"/>
                  </a:schemeClr>
                </a:solidFill>
                <a:effectLst>
                  <a:outerShdw blurRad="38100" dist="38100" dir="2700000" algn="tl">
                    <a:srgbClr val="000000">
                      <a:alpha val="43137"/>
                    </a:srgbClr>
                  </a:outerShdw>
                </a:effectLst>
              </a:rPr>
              <a:t> </a:t>
            </a:r>
            <a:r>
              <a:rPr lang="en-US" b="1" dirty="0" err="1" smtClean="0">
                <a:solidFill>
                  <a:schemeClr val="accent1">
                    <a:lumMod val="75000"/>
                  </a:schemeClr>
                </a:solidFill>
                <a:effectLst>
                  <a:outerShdw blurRad="38100" dist="38100" dir="2700000" algn="tl">
                    <a:srgbClr val="000000">
                      <a:alpha val="43137"/>
                    </a:srgbClr>
                  </a:outerShdw>
                </a:effectLst>
              </a:rPr>
              <a:t>Hiện</a:t>
            </a:r>
            <a:endParaRPr lang="en-US" b="1" dirty="0">
              <a:solidFill>
                <a:schemeClr val="accent1">
                  <a:lumMod val="75000"/>
                </a:schemeClr>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26491755"/>
              </p:ext>
            </p:extLst>
          </p:nvPr>
        </p:nvGraphicFramePr>
        <p:xfrm>
          <a:off x="1410789" y="2187076"/>
          <a:ext cx="9653451" cy="3090319"/>
        </p:xfrm>
        <a:graphic>
          <a:graphicData uri="http://schemas.openxmlformats.org/drawingml/2006/table">
            <a:tbl>
              <a:tblPr firstRow="1">
                <a:tableStyleId>{5C22544A-7EE6-4342-B048-85BDC9FD1C3A}</a:tableStyleId>
              </a:tblPr>
              <a:tblGrid>
                <a:gridCol w="4842501">
                  <a:extLst>
                    <a:ext uri="{9D8B030D-6E8A-4147-A177-3AD203B41FA5}">
                      <a16:colId xmlns:a16="http://schemas.microsoft.com/office/drawing/2014/main" val="3915695185"/>
                    </a:ext>
                  </a:extLst>
                </a:gridCol>
                <a:gridCol w="4810950">
                  <a:extLst>
                    <a:ext uri="{9D8B030D-6E8A-4147-A177-3AD203B41FA5}">
                      <a16:colId xmlns:a16="http://schemas.microsoft.com/office/drawing/2014/main" val="1704934201"/>
                    </a:ext>
                  </a:extLst>
                </a:gridCol>
              </a:tblGrid>
              <a:tr h="975889">
                <a:tc>
                  <a:txBody>
                    <a:bodyPr/>
                    <a:lstStyle/>
                    <a:p>
                      <a:pPr algn="ctr"/>
                      <a:r>
                        <a:rPr lang="en-US" sz="2000" dirty="0" err="1" smtClean="0">
                          <a:effectLst>
                            <a:outerShdw blurRad="38100" dist="38100" dir="2700000" algn="tl">
                              <a:srgbClr val="000000">
                                <a:alpha val="43137"/>
                              </a:srgbClr>
                            </a:outerShdw>
                          </a:effectLst>
                        </a:rPr>
                        <a:t>Họ</a:t>
                      </a:r>
                      <a:r>
                        <a:rPr lang="en-US" sz="2000" baseline="0" dirty="0" smtClean="0">
                          <a:effectLst>
                            <a:outerShdw blurRad="38100" dist="38100" dir="2700000" algn="tl">
                              <a:srgbClr val="000000">
                                <a:alpha val="43137"/>
                              </a:srgbClr>
                            </a:outerShdw>
                          </a:effectLst>
                        </a:rPr>
                        <a:t> </a:t>
                      </a:r>
                      <a:r>
                        <a:rPr lang="en-US" sz="2000" baseline="0" dirty="0" err="1" smtClean="0">
                          <a:effectLst>
                            <a:outerShdw blurRad="38100" dist="38100" dir="2700000" algn="tl">
                              <a:srgbClr val="000000">
                                <a:alpha val="43137"/>
                              </a:srgbClr>
                            </a:outerShdw>
                          </a:effectLst>
                        </a:rPr>
                        <a:t>Và</a:t>
                      </a:r>
                      <a:r>
                        <a:rPr lang="en-US" sz="2000" baseline="0" dirty="0" smtClean="0">
                          <a:effectLst>
                            <a:outerShdw blurRad="38100" dist="38100" dir="2700000" algn="tl">
                              <a:srgbClr val="000000">
                                <a:alpha val="43137"/>
                              </a:srgbClr>
                            </a:outerShdw>
                          </a:effectLst>
                        </a:rPr>
                        <a:t> </a:t>
                      </a:r>
                      <a:r>
                        <a:rPr lang="en-US" sz="2000" baseline="0" dirty="0" err="1" smtClean="0">
                          <a:effectLst>
                            <a:outerShdw blurRad="38100" dist="38100" dir="2700000" algn="tl">
                              <a:srgbClr val="000000">
                                <a:alpha val="43137"/>
                              </a:srgbClr>
                            </a:outerShdw>
                          </a:effectLst>
                        </a:rPr>
                        <a:t>Tên</a:t>
                      </a:r>
                      <a:endParaRPr lang="en-US" sz="2000" dirty="0">
                        <a:effectLst>
                          <a:outerShdw blurRad="38100" dist="38100" dir="2700000" algn="tl">
                            <a:srgbClr val="000000">
                              <a:alpha val="43137"/>
                            </a:srgbClr>
                          </a:outerShdw>
                        </a:effectLst>
                      </a:endParaRPr>
                    </a:p>
                  </a:txBody>
                  <a:tcPr anchor="ctr"/>
                </a:tc>
                <a:tc>
                  <a:txBody>
                    <a:bodyPr/>
                    <a:lstStyle/>
                    <a:p>
                      <a:pPr algn="ctr"/>
                      <a:r>
                        <a:rPr lang="en-US" sz="2000" dirty="0" err="1" smtClean="0">
                          <a:effectLst>
                            <a:outerShdw blurRad="38100" dist="38100" dir="2700000" algn="tl">
                              <a:srgbClr val="000000">
                                <a:alpha val="43137"/>
                              </a:srgbClr>
                            </a:outerShdw>
                          </a:effectLst>
                        </a:rPr>
                        <a:t>Mã</a:t>
                      </a:r>
                      <a:r>
                        <a:rPr lang="en-US" sz="2000" baseline="0" dirty="0" smtClean="0">
                          <a:effectLst>
                            <a:outerShdw blurRad="38100" dist="38100" dir="2700000" algn="tl">
                              <a:srgbClr val="000000">
                                <a:alpha val="43137"/>
                              </a:srgbClr>
                            </a:outerShdw>
                          </a:effectLst>
                        </a:rPr>
                        <a:t> </a:t>
                      </a:r>
                      <a:r>
                        <a:rPr lang="en-US" sz="2000" baseline="0" dirty="0" err="1" smtClean="0">
                          <a:effectLst>
                            <a:outerShdw blurRad="38100" dist="38100" dir="2700000" algn="tl">
                              <a:srgbClr val="000000">
                                <a:alpha val="43137"/>
                              </a:srgbClr>
                            </a:outerShdw>
                          </a:effectLst>
                        </a:rPr>
                        <a:t>Sinh</a:t>
                      </a:r>
                      <a:r>
                        <a:rPr lang="en-US" sz="2000" baseline="0" dirty="0" smtClean="0">
                          <a:effectLst>
                            <a:outerShdw blurRad="38100" dist="38100" dir="2700000" algn="tl">
                              <a:srgbClr val="000000">
                                <a:alpha val="43137"/>
                              </a:srgbClr>
                            </a:outerShdw>
                          </a:effectLst>
                        </a:rPr>
                        <a:t> </a:t>
                      </a:r>
                      <a:r>
                        <a:rPr lang="en-US" sz="2000" baseline="0" dirty="0" err="1" smtClean="0">
                          <a:effectLst>
                            <a:outerShdw blurRad="38100" dist="38100" dir="2700000" algn="tl">
                              <a:srgbClr val="000000">
                                <a:alpha val="43137"/>
                              </a:srgbClr>
                            </a:outerShdw>
                          </a:effectLst>
                        </a:rPr>
                        <a:t>Viên</a:t>
                      </a:r>
                      <a:endParaRPr lang="en-US" sz="2000" dirty="0">
                        <a:effectLst>
                          <a:outerShdw blurRad="38100" dist="38100" dir="2700000" algn="tl">
                            <a:srgbClr val="000000">
                              <a:alpha val="43137"/>
                            </a:srgbClr>
                          </a:outerShdw>
                        </a:effectLst>
                      </a:endParaRPr>
                    </a:p>
                  </a:txBody>
                  <a:tcPr anchor="ctr"/>
                </a:tc>
                <a:extLst>
                  <a:ext uri="{0D108BD9-81ED-4DB2-BD59-A6C34878D82A}">
                    <a16:rowId xmlns:a16="http://schemas.microsoft.com/office/drawing/2014/main" val="3398555367"/>
                  </a:ext>
                </a:extLst>
              </a:tr>
              <a:tr h="1057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800" b="1" dirty="0" smtClean="0"/>
                        <a:t>Phạm Thị Mai </a:t>
                      </a:r>
                      <a:endParaRPr lang="en-US" sz="18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800" b="1" dirty="0" smtClean="0"/>
                        <a:t>621147</a:t>
                      </a:r>
                      <a:endParaRPr lang="en-US" sz="1800" b="1" dirty="0" smtClean="0"/>
                    </a:p>
                  </a:txBody>
                  <a:tcPr anchor="ctr"/>
                </a:tc>
                <a:extLst>
                  <a:ext uri="{0D108BD9-81ED-4DB2-BD59-A6C34878D82A}">
                    <a16:rowId xmlns:a16="http://schemas.microsoft.com/office/drawing/2014/main" val="3079439278"/>
                  </a:ext>
                </a:extLst>
              </a:tr>
              <a:tr h="10572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800" b="1" dirty="0" smtClean="0"/>
                        <a:t>Đỗ Thị Bích Ngọc </a:t>
                      </a:r>
                      <a:endParaRPr lang="en-US" sz="18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1800" b="1" dirty="0" smtClean="0"/>
                        <a:t>621159</a:t>
                      </a:r>
                      <a:endParaRPr lang="en-US" sz="1800" b="1" dirty="0" smtClean="0"/>
                    </a:p>
                  </a:txBody>
                  <a:tcPr anchor="ctr"/>
                </a:tc>
                <a:extLst>
                  <a:ext uri="{0D108BD9-81ED-4DB2-BD59-A6C34878D82A}">
                    <a16:rowId xmlns:a16="http://schemas.microsoft.com/office/drawing/2014/main" val="1887797870"/>
                  </a:ext>
                </a:extLst>
              </a:tr>
            </a:tbl>
          </a:graphicData>
        </a:graphic>
      </p:graphicFrame>
    </p:spTree>
    <p:extLst>
      <p:ext uri="{BB962C8B-B14F-4D97-AF65-F5344CB8AC3E}">
        <p14:creationId xmlns:p14="http://schemas.microsoft.com/office/powerpoint/2010/main" val="3236637677"/>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658" y="0"/>
            <a:ext cx="10515600" cy="1325563"/>
          </a:xfrm>
        </p:spPr>
        <p:txBody>
          <a:bodyPr>
            <a:normAutofit/>
          </a:bodyPr>
          <a:lstStyle/>
          <a:p>
            <a:pPr algn="ctr"/>
            <a:r>
              <a:rPr lang="en-US" sz="3600" b="1" dirty="0">
                <a:solidFill>
                  <a:schemeClr val="accent1">
                    <a:lumMod val="75000"/>
                  </a:schemeClr>
                </a:solidFill>
                <a:latin typeface="Times New Roman" panose="02020603050405020304" pitchFamily="18" charset="0"/>
                <a:cs typeface="Times New Roman" panose="02020603050405020304" pitchFamily="18" charset="0"/>
              </a:rPr>
              <a:t>Các phương pháp trích chọn đặc trưng và học máy áp dụng cho bài toán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nhậ</a:t>
            </a:r>
            <a:r>
              <a:rPr lang="en-US" sz="3600" b="1" dirty="0">
                <a:solidFill>
                  <a:schemeClr val="accent1">
                    <a:lumMod val="75000"/>
                  </a:schemeClr>
                </a:solidFill>
                <a:latin typeface="Times New Roman" panose="02020603050405020304" pitchFamily="18" charset="0"/>
                <a:cs typeface="Times New Roman" panose="02020603050405020304" pitchFamily="18" charset="0"/>
              </a:rPr>
              <a:t>n dạng biển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số</a:t>
            </a:r>
            <a:r>
              <a:rPr lang="en-US" sz="3600" b="1" dirty="0">
                <a:solidFill>
                  <a:schemeClr val="accent1">
                    <a:lumMod val="75000"/>
                  </a:schemeClr>
                </a:solidFill>
                <a:latin typeface="Times New Roman" panose="02020603050405020304" pitchFamily="18" charset="0"/>
                <a:cs typeface="Times New Roman" panose="02020603050405020304" pitchFamily="18" charset="0"/>
              </a:rPr>
              <a:t> xe</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48641" y="1580606"/>
            <a:ext cx="10985862" cy="4728753"/>
          </a:xfrm>
        </p:spPr>
        <p:txBody>
          <a:bodyPr/>
          <a:lstStyle/>
          <a:p>
            <a:pPr marL="0" indent="0">
              <a:buNone/>
            </a:pPr>
            <a:r>
              <a:rPr lang="vi-VN" sz="3200" b="1" dirty="0">
                <a:latin typeface="Times New Roman" panose="02020603050405020304" pitchFamily="18" charset="0"/>
                <a:cs typeface="Times New Roman" panose="02020603050405020304" pitchFamily="18" charset="0"/>
              </a:rPr>
              <a:t>3. </a:t>
            </a:r>
            <a:r>
              <a:rPr lang="en-US" sz="3200" b="1" dirty="0">
                <a:latin typeface="Times New Roman" panose="02020603050405020304" pitchFamily="18" charset="0"/>
                <a:cs typeface="Times New Roman" panose="02020603050405020304" pitchFamily="18" charset="0"/>
              </a:rPr>
              <a:t>Giải toán AdaBoost</a:t>
            </a:r>
          </a:p>
          <a:p>
            <a:pPr>
              <a:buFont typeface="Wingdings" panose="05000000000000000000" pitchFamily="2" charset="2"/>
              <a:buChar char="Ø"/>
            </a:pPr>
            <a:r>
              <a:rPr lang="vi-VN" b="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Giải toán AdaBoost</a:t>
            </a:r>
          </a:p>
          <a:p>
            <a:endParaRPr lang="en-US" dirty="0"/>
          </a:p>
        </p:txBody>
      </p:sp>
      <p:pic>
        <p:nvPicPr>
          <p:cNvPr id="4" name="Picture 3" descr="C:\Users\HUY\Pictures\Screenshots\Ảnh chụp màn hình (8).png"/>
          <p:cNvPicPr/>
          <p:nvPr/>
        </p:nvPicPr>
        <p:blipFill rotWithShape="1">
          <a:blip r:embed="rId2">
            <a:extLst>
              <a:ext uri="{28A0092B-C50C-407E-A947-70E740481C1C}">
                <a14:useLocalDpi xmlns:a14="http://schemas.microsoft.com/office/drawing/2010/main" val="0"/>
              </a:ext>
            </a:extLst>
          </a:blip>
          <a:srcRect l="2320" t="1176" r="508" b="72577"/>
          <a:stretch/>
        </p:blipFill>
        <p:spPr bwMode="auto">
          <a:xfrm>
            <a:off x="378823" y="2892060"/>
            <a:ext cx="5590902" cy="3195231"/>
          </a:xfrm>
          <a:prstGeom prst="rect">
            <a:avLst/>
          </a:prstGeom>
          <a:noFill/>
          <a:ln>
            <a:noFill/>
          </a:ln>
          <a:extLst>
            <a:ext uri="{53640926-AAD7-44D8-BBD7-CCE9431645EC}">
              <a14:shadowObscured xmlns:a14="http://schemas.microsoft.com/office/drawing/2010/main"/>
            </a:ext>
          </a:extLst>
        </p:spPr>
      </p:pic>
      <p:pic>
        <p:nvPicPr>
          <p:cNvPr id="5" name="Picture 4" descr="C:\Users\HUY\Pictures\Screenshots\Ảnh chụp màn hình (8).png"/>
          <p:cNvPicPr/>
          <p:nvPr/>
        </p:nvPicPr>
        <p:blipFill rotWithShape="1">
          <a:blip r:embed="rId2">
            <a:extLst>
              <a:ext uri="{28A0092B-C50C-407E-A947-70E740481C1C}">
                <a14:useLocalDpi xmlns:a14="http://schemas.microsoft.com/office/drawing/2010/main" val="0"/>
              </a:ext>
            </a:extLst>
          </a:blip>
          <a:srcRect l="1851" t="27060" r="274" b="5965"/>
          <a:stretch/>
        </p:blipFill>
        <p:spPr bwMode="auto">
          <a:xfrm>
            <a:off x="6021975" y="1489164"/>
            <a:ext cx="5943601" cy="526433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4404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6102" y="0"/>
            <a:ext cx="10452463" cy="1371600"/>
          </a:xfrm>
        </p:spPr>
        <p:txBody>
          <a:bodyPr>
            <a:normAutofit fontScale="90000"/>
          </a:bodyPr>
          <a:lstStyle/>
          <a:p>
            <a:pPr algn="ctr"/>
            <a:r>
              <a:rPr lang="vi-VN" sz="4000" b="1" dirty="0" smtClean="0">
                <a:solidFill>
                  <a:schemeClr val="accent1">
                    <a:lumMod val="75000"/>
                  </a:schemeClr>
                </a:solidFill>
                <a:latin typeface="Times New Roman" panose="02020603050405020304" pitchFamily="18" charset="0"/>
                <a:cs typeface="Times New Roman" panose="02020603050405020304" pitchFamily="18" charset="0"/>
              </a:rPr>
              <a:t/>
            </a:r>
            <a:br>
              <a:rPr lang="vi-VN" sz="4000" b="1" dirty="0" smtClean="0">
                <a:solidFill>
                  <a:schemeClr val="accent1">
                    <a:lumMod val="75000"/>
                  </a:schemeClr>
                </a:solidFill>
                <a:latin typeface="Times New Roman" panose="02020603050405020304" pitchFamily="18" charset="0"/>
                <a:cs typeface="Times New Roman" panose="02020603050405020304" pitchFamily="18" charset="0"/>
              </a:rPr>
            </a:br>
            <a:r>
              <a:rPr lang="vi-VN" sz="4000" b="1" dirty="0" smtClean="0">
                <a:solidFill>
                  <a:schemeClr val="accent1">
                    <a:lumMod val="75000"/>
                  </a:schemeClr>
                </a:solidFill>
                <a:latin typeface="Times New Roman" panose="02020603050405020304" pitchFamily="18" charset="0"/>
                <a:cs typeface="Times New Roman" panose="02020603050405020304" pitchFamily="18" charset="0"/>
              </a:rPr>
              <a:t>NHẬN </a:t>
            </a:r>
            <a:r>
              <a:rPr lang="vi-VN" sz="4000" b="1" dirty="0">
                <a:solidFill>
                  <a:schemeClr val="accent1">
                    <a:lumMod val="75000"/>
                  </a:schemeClr>
                </a:solidFill>
                <a:latin typeface="Times New Roman" panose="02020603050405020304" pitchFamily="18" charset="0"/>
                <a:cs typeface="Times New Roman" panose="02020603050405020304" pitchFamily="18" charset="0"/>
              </a:rPr>
              <a:t>DẠNG BIỂN SỐ XE SỬ DỤNG PHƯƠNG PHÁP TÁCH KÝ TỰ</a:t>
            </a:r>
            <a:r>
              <a:rPr lang="en-US" sz="4000" b="1" dirty="0">
                <a:latin typeface="Times New Roman" panose="02020603050405020304" pitchFamily="18" charset="0"/>
                <a:cs typeface="Times New Roman" panose="02020603050405020304" pitchFamily="18" charset="0"/>
              </a:rPr>
              <a:t/>
            </a:r>
            <a:br>
              <a:rPr lang="en-US" sz="4000" b="1"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5"/>
            <a:ext cx="11353800" cy="4888684"/>
          </a:xfrm>
        </p:spPr>
        <p:txBody>
          <a:bodyPr>
            <a:normAutofit/>
          </a:bodyPr>
          <a:lstStyle/>
          <a:p>
            <a:pPr marL="0" indent="0">
              <a:buNone/>
            </a:pPr>
            <a:r>
              <a:rPr lang="vi-VN" sz="3200" dirty="0" smtClean="0">
                <a:latin typeface="Times New Roman" panose="02020603050405020304" pitchFamily="18" charset="0"/>
                <a:cs typeface="Times New Roman" panose="02020603050405020304" pitchFamily="18" charset="0"/>
              </a:rPr>
              <a:t>1.</a:t>
            </a:r>
            <a:r>
              <a:rPr lang="en-US" sz="3200" b="1" dirty="0">
                <a:latin typeface="Times New Roman" panose="02020603050405020304" pitchFamily="18" charset="0"/>
                <a:cs typeface="Times New Roman" panose="02020603050405020304" pitchFamily="18" charset="0"/>
              </a:rPr>
              <a:t> Một số phương pháp tách các ký tự</a:t>
            </a:r>
          </a:p>
          <a:p>
            <a:pPr lvl="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Có nhiều phương pháp được đề xuất để tách ký tự từ vùng biển số</a:t>
            </a:r>
            <a:r>
              <a:rPr lang="en-US" sz="2400" dirty="0" smtClean="0">
                <a:latin typeface="Times New Roman" panose="02020603050405020304" pitchFamily="18" charset="0"/>
                <a:cs typeface="Times New Roman" panose="02020603050405020304" pitchFamily="18" charset="0"/>
              </a:rPr>
              <a:t>,</a:t>
            </a:r>
            <a:r>
              <a:rPr lang="vi-VN" sz="2400" dirty="0" smtClean="0">
                <a:latin typeface="Times New Roman" panose="02020603050405020304" pitchFamily="18" charset="0"/>
                <a:cs typeface="Times New Roman" panose="02020603050405020304" pitchFamily="18" charset="0"/>
              </a:rPr>
              <a:t> trong luận văn</a:t>
            </a:r>
            <a:r>
              <a:rPr lang="en-US" sz="2400" dirty="0" smtClean="0">
                <a:latin typeface="Times New Roman" panose="02020603050405020304" pitchFamily="18" charset="0"/>
                <a:cs typeface="Times New Roman" panose="02020603050405020304" pitchFamily="18" charset="0"/>
              </a:rPr>
              <a:t> em trình </a:t>
            </a:r>
            <a:r>
              <a:rPr lang="en-US" sz="2400" dirty="0">
                <a:latin typeface="Times New Roman" panose="02020603050405020304" pitchFamily="18" charset="0"/>
                <a:cs typeface="Times New Roman" panose="02020603050405020304" pitchFamily="18" charset="0"/>
              </a:rPr>
              <a:t>bày hai phương pháp chính</a:t>
            </a:r>
          </a:p>
          <a:p>
            <a:pPr lvl="1">
              <a:lnSpc>
                <a:spcPct val="150000"/>
              </a:lnSpc>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hương </a:t>
            </a:r>
            <a:r>
              <a:rPr lang="en-US" dirty="0">
                <a:latin typeface="Times New Roman" panose="02020603050405020304" pitchFamily="18" charset="0"/>
                <a:cs typeface="Times New Roman" panose="02020603050405020304" pitchFamily="18" charset="0"/>
              </a:rPr>
              <a:t>pháp dựa trên hình thái đặc điểm cụ thể của các ký </a:t>
            </a:r>
            <a:r>
              <a:rPr lang="en-US" dirty="0" smtClean="0">
                <a:latin typeface="Times New Roman" panose="02020603050405020304" pitchFamily="18" charset="0"/>
                <a:cs typeface="Times New Roman" panose="02020603050405020304" pitchFamily="18" charset="0"/>
              </a:rPr>
              <a:t>tự</a:t>
            </a:r>
            <a:endParaRPr lang="vi-VN" dirty="0" smtClean="0">
              <a:latin typeface="Times New Roman" panose="02020603050405020304" pitchFamily="18" charset="0"/>
              <a:cs typeface="Times New Roman" panose="02020603050405020304" pitchFamily="18" charset="0"/>
            </a:endParaRPr>
          </a:p>
          <a:p>
            <a:pPr marL="457200" lvl="1" indent="0">
              <a:lnSpc>
                <a:spcPct val="150000"/>
              </a:lnSpc>
              <a:buNone/>
            </a:pPr>
            <a:r>
              <a:rPr lang="vi-VN" dirty="0" smtClean="0">
                <a:latin typeface="Times New Roman" panose="02020603050405020304" pitchFamily="18" charset="0"/>
                <a:cs typeface="Times New Roman" panose="02020603050405020304" pitchFamily="18" charset="0"/>
              </a:rPr>
              <a:t>	-&gt; Đ</a:t>
            </a:r>
            <a:r>
              <a:rPr lang="en-US" dirty="0" smtClean="0">
                <a:latin typeface="Times New Roman" panose="02020603050405020304" pitchFamily="18" charset="0"/>
                <a:cs typeface="Times New Roman" panose="02020603050405020304" pitchFamily="18" charset="0"/>
              </a:rPr>
              <a:t>ơn </a:t>
            </a:r>
            <a:r>
              <a:rPr lang="en-US" dirty="0">
                <a:latin typeface="Times New Roman" panose="02020603050405020304" pitchFamily="18" charset="0"/>
                <a:cs typeface="Times New Roman" panose="02020603050405020304" pitchFamily="18" charset="0"/>
              </a:rPr>
              <a:t>giản, tính toán nhanh, tuy nhiên </a:t>
            </a:r>
            <a:r>
              <a:rPr lang="en-US" dirty="0" smtClean="0">
                <a:latin typeface="Times New Roman" panose="02020603050405020304" pitchFamily="18" charset="0"/>
                <a:cs typeface="Times New Roman" panose="02020603050405020304" pitchFamily="18" charset="0"/>
              </a:rPr>
              <a:t>khá </a:t>
            </a:r>
            <a:r>
              <a:rPr lang="en-US" dirty="0">
                <a:latin typeface="Times New Roman" panose="02020603050405020304" pitchFamily="18" charset="0"/>
                <a:cs typeface="Times New Roman" panose="02020603050405020304" pitchFamily="18" charset="0"/>
              </a:rPr>
              <a:t>nhạy cảm với nhiễu</a:t>
            </a:r>
            <a:endParaRPr lang="vi-VN"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vi-VN" dirty="0" smtClean="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hương </a:t>
            </a:r>
            <a:r>
              <a:rPr lang="en-US" dirty="0">
                <a:latin typeface="Times New Roman" panose="02020603050405020304" pitchFamily="18" charset="0"/>
                <a:cs typeface="Times New Roman" panose="02020603050405020304" pitchFamily="18" charset="0"/>
              </a:rPr>
              <a:t>pháp tìm miền liên </a:t>
            </a:r>
            <a:r>
              <a:rPr lang="en-US" dirty="0" smtClean="0">
                <a:latin typeface="Times New Roman" panose="02020603050405020304" pitchFamily="18" charset="0"/>
                <a:cs typeface="Times New Roman" panose="02020603050405020304" pitchFamily="18" charset="0"/>
              </a:rPr>
              <a:t>thông</a:t>
            </a:r>
            <a:r>
              <a:rPr lang="vi-VN"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pPr marL="0" indent="0">
              <a:buNone/>
            </a:pPr>
            <a:endParaRPr lang="vi-VN" sz="2400" dirty="0" smtClean="0">
              <a:latin typeface="Times New Roman" panose="02020603050405020304" pitchFamily="18" charset="0"/>
              <a:cs typeface="Times New Roman" panose="02020603050405020304" pitchFamily="18" charset="0"/>
            </a:endParaRPr>
          </a:p>
          <a:p>
            <a:pPr marL="0" lvl="0" indent="0">
              <a:buNone/>
            </a:pPr>
            <a:r>
              <a:rPr lang="vi-VN" sz="2400" dirty="0" smtClean="0">
                <a:latin typeface="Times New Roman" panose="02020603050405020304" pitchFamily="18" charset="0"/>
                <a:cs typeface="Times New Roman" panose="02020603050405020304" pitchFamily="18" charset="0"/>
              </a:rPr>
              <a:t>	-&gt;</a:t>
            </a:r>
            <a:r>
              <a:rPr lang="en-US" sz="2400" dirty="0" smtClean="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P</a:t>
            </a:r>
            <a:r>
              <a:rPr lang="en-US" sz="2400" dirty="0" smtClean="0">
                <a:latin typeface="Times New Roman" panose="02020603050405020304" pitchFamily="18" charset="0"/>
                <a:cs typeface="Times New Roman" panose="02020603050405020304" pitchFamily="18" charset="0"/>
              </a:rPr>
              <a:t>hức </a:t>
            </a:r>
            <a:r>
              <a:rPr lang="en-US" sz="2400" dirty="0">
                <a:latin typeface="Times New Roman" panose="02020603050405020304" pitchFamily="18" charset="0"/>
                <a:cs typeface="Times New Roman" panose="02020603050405020304" pitchFamily="18" charset="0"/>
              </a:rPr>
              <a:t>tạp hơn </a:t>
            </a:r>
            <a:r>
              <a:rPr lang="vi-VN" sz="2400" dirty="0" smtClean="0">
                <a:latin typeface="Times New Roman" panose="02020603050405020304" pitchFamily="18" charset="0"/>
                <a:cs typeface="Times New Roman" panose="02020603050405020304" pitchFamily="18" charset="0"/>
              </a:rPr>
              <a:t>như</a:t>
            </a:r>
            <a:r>
              <a:rPr lang="en-US" sz="2400" dirty="0" smtClean="0">
                <a:latin typeface="Times New Roman" panose="02020603050405020304" pitchFamily="18" charset="0"/>
                <a:cs typeface="Times New Roman" panose="02020603050405020304" pitchFamily="18" charset="0"/>
              </a:rPr>
              <a:t>g </a:t>
            </a:r>
            <a:r>
              <a:rPr lang="en-US" sz="2400" dirty="0">
                <a:latin typeface="Times New Roman" panose="02020603050405020304" pitchFamily="18" charset="0"/>
                <a:cs typeface="Times New Roman" panose="02020603050405020304" pitchFamily="18" charset="0"/>
              </a:rPr>
              <a:t>cho kết quả chính xác hơn.</a:t>
            </a:r>
            <a:endParaRPr lang="en-US" sz="2400" b="1"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cxnSp>
        <p:nvCxnSpPr>
          <p:cNvPr id="5" name="Straight Arrow Connector 4"/>
          <p:cNvCxnSpPr/>
          <p:nvPr/>
        </p:nvCxnSpPr>
        <p:spPr>
          <a:xfrm flipV="1">
            <a:off x="9274901" y="3291840"/>
            <a:ext cx="143419" cy="5662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9323341" y="3881426"/>
            <a:ext cx="1089391" cy="4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274901" y="3947878"/>
            <a:ext cx="587829" cy="3481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367224" y="2924709"/>
            <a:ext cx="2875872" cy="707886"/>
          </a:xfrm>
          <a:prstGeom prst="rect">
            <a:avLst/>
          </a:prstGeom>
          <a:noFill/>
        </p:spPr>
        <p:txBody>
          <a:bodyPr wrap="square" rtlCol="0">
            <a:spAutoFit/>
          </a:bodyPr>
          <a:lstStyle/>
          <a:p>
            <a:r>
              <a:rPr lang="vi-VN" sz="2000" dirty="0">
                <a:latin typeface="Times New Roman" panose="02020603050405020304" pitchFamily="18" charset="0"/>
                <a:cs typeface="Times New Roman" panose="02020603050405020304" pitchFamily="18" charset="0"/>
              </a:rPr>
              <a:t>Thuật toán tách ký tự biển số xe từ ảnh xám </a:t>
            </a:r>
            <a:endParaRPr lang="en-US" sz="2000" dirty="0">
              <a:latin typeface="Times New Roman" panose="02020603050405020304" pitchFamily="18" charset="0"/>
              <a:cs typeface="Times New Roman" panose="02020603050405020304" pitchFamily="18" charset="0"/>
            </a:endParaRPr>
          </a:p>
        </p:txBody>
      </p:sp>
      <p:sp>
        <p:nvSpPr>
          <p:cNvPr id="11" name="TextBox 10"/>
          <p:cNvSpPr txBox="1"/>
          <p:nvPr/>
        </p:nvSpPr>
        <p:spPr>
          <a:xfrm>
            <a:off x="10461172" y="3718406"/>
            <a:ext cx="1467393" cy="400110"/>
          </a:xfrm>
          <a:prstGeom prst="rect">
            <a:avLst/>
          </a:prstGeom>
          <a:noFill/>
        </p:spPr>
        <p:txBody>
          <a:bodyPr wrap="square" rtlCol="0">
            <a:spAutoFit/>
          </a:bodyPr>
          <a:lstStyle/>
          <a:p>
            <a:r>
              <a:rPr lang="vi-VN" sz="2000" dirty="0" smtClean="0">
                <a:latin typeface="Times New Roman" panose="02020603050405020304" pitchFamily="18" charset="0"/>
                <a:cs typeface="Times New Roman" panose="02020603050405020304" pitchFamily="18" charset="0"/>
              </a:rPr>
              <a:t>Tách ký tự</a:t>
            </a:r>
            <a:endParaRPr lang="en-US" sz="20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0071736" y="4227421"/>
            <a:ext cx="1710962" cy="400110"/>
          </a:xfrm>
          <a:prstGeom prst="rect">
            <a:avLst/>
          </a:prstGeom>
          <a:noFill/>
        </p:spPr>
        <p:txBody>
          <a:bodyPr wrap="square" rtlCol="0">
            <a:spAutoFit/>
          </a:bodyPr>
          <a:lstStyle/>
          <a:p>
            <a:r>
              <a:rPr lang="vi-VN" sz="2000" dirty="0" smtClean="0">
                <a:latin typeface="Times New Roman" panose="02020603050405020304" pitchFamily="18" charset="0"/>
                <a:cs typeface="Times New Roman" panose="02020603050405020304" pitchFamily="18" charset="0"/>
              </a:rPr>
              <a:t>Tách dòng </a:t>
            </a:r>
            <a:endParaRPr lang="en-US" sz="2000" dirty="0">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flipV="1">
            <a:off x="5873930" y="5024221"/>
            <a:ext cx="912223" cy="657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873930" y="5099888"/>
            <a:ext cx="746216" cy="454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872152" y="4765592"/>
            <a:ext cx="3589020" cy="400110"/>
          </a:xfrm>
          <a:prstGeom prst="rect">
            <a:avLst/>
          </a:prstGeom>
          <a:noFill/>
        </p:spPr>
        <p:txBody>
          <a:bodyPr wrap="square" rtlCol="0">
            <a:spAutoFit/>
          </a:bodyPr>
          <a:lstStyle/>
          <a:p>
            <a:r>
              <a:rPr lang="vi-VN" sz="2000" dirty="0" smtClean="0">
                <a:latin typeface="Times New Roman" panose="02020603050405020304" pitchFamily="18" charset="0"/>
                <a:cs typeface="Times New Roman" panose="02020603050405020304" pitchFamily="18" charset="0"/>
              </a:rPr>
              <a:t>Phương pháp hình thái học </a:t>
            </a:r>
            <a:endParaRPr lang="en-US" sz="20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6702333" y="5326900"/>
            <a:ext cx="3665222" cy="400110"/>
          </a:xfrm>
          <a:prstGeom prst="rect">
            <a:avLst/>
          </a:prstGeom>
          <a:noFill/>
        </p:spPr>
        <p:txBody>
          <a:bodyPr wrap="square" rtlCol="0">
            <a:spAutoFit/>
          </a:bodyPr>
          <a:lstStyle/>
          <a:p>
            <a:r>
              <a:rPr lang="vi-VN" sz="2000" dirty="0" smtClean="0">
                <a:latin typeface="Times New Roman" panose="02020603050405020304" pitchFamily="18" charset="0"/>
                <a:cs typeface="Times New Roman" panose="02020603050405020304" pitchFamily="18" charset="0"/>
              </a:rPr>
              <a:t>Phương pháp mạng Noron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34088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406" y="0"/>
            <a:ext cx="10515600" cy="1325563"/>
          </a:xfrm>
        </p:spPr>
        <p:txBody>
          <a:bodyPr>
            <a:normAutofit fontScale="90000"/>
          </a:bodyPr>
          <a:lstStyle/>
          <a:p>
            <a:pPr algn="ctr"/>
            <a:r>
              <a:rPr lang="vi-VN" sz="4000" b="1" dirty="0" smtClean="0">
                <a:solidFill>
                  <a:schemeClr val="accent1">
                    <a:lumMod val="75000"/>
                  </a:schemeClr>
                </a:solidFill>
                <a:latin typeface="Times New Roman" panose="02020603050405020304" pitchFamily="18" charset="0"/>
                <a:cs typeface="Times New Roman" panose="02020603050405020304" pitchFamily="18" charset="0"/>
              </a:rPr>
              <a:t/>
            </a:r>
            <a:br>
              <a:rPr lang="vi-VN" sz="4000" b="1" dirty="0" smtClean="0">
                <a:solidFill>
                  <a:schemeClr val="accent1">
                    <a:lumMod val="75000"/>
                  </a:schemeClr>
                </a:solidFill>
                <a:latin typeface="Times New Roman" panose="02020603050405020304" pitchFamily="18" charset="0"/>
                <a:cs typeface="Times New Roman" panose="02020603050405020304" pitchFamily="18" charset="0"/>
              </a:rPr>
            </a:br>
            <a:r>
              <a:rPr lang="vi-VN" sz="4000" b="1" dirty="0" smtClean="0">
                <a:solidFill>
                  <a:schemeClr val="accent1">
                    <a:lumMod val="75000"/>
                  </a:schemeClr>
                </a:solidFill>
                <a:latin typeface="Times New Roman" panose="02020603050405020304" pitchFamily="18" charset="0"/>
                <a:cs typeface="Times New Roman" panose="02020603050405020304" pitchFamily="18" charset="0"/>
              </a:rPr>
              <a:t>NHẬN </a:t>
            </a:r>
            <a:r>
              <a:rPr lang="vi-VN" sz="4000" b="1" dirty="0">
                <a:solidFill>
                  <a:schemeClr val="accent1">
                    <a:lumMod val="75000"/>
                  </a:schemeClr>
                </a:solidFill>
                <a:latin typeface="Times New Roman" panose="02020603050405020304" pitchFamily="18" charset="0"/>
                <a:cs typeface="Times New Roman" panose="02020603050405020304" pitchFamily="18" charset="0"/>
              </a:rPr>
              <a:t>DẠNG BIỂN SỐ XE SỬ DỤNG PHƯƠNG PHÁP TÁCH KÝ TỰ</a:t>
            </a: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dirty="0"/>
          </a:p>
        </p:txBody>
      </p:sp>
      <p:sp>
        <p:nvSpPr>
          <p:cNvPr id="3" name="Content Placeholder 2"/>
          <p:cNvSpPr>
            <a:spLocks noGrp="1"/>
          </p:cNvSpPr>
          <p:nvPr>
            <p:ph idx="1"/>
          </p:nvPr>
        </p:nvSpPr>
        <p:spPr>
          <a:xfrm>
            <a:off x="587829" y="1658983"/>
            <a:ext cx="11116491" cy="4754880"/>
          </a:xfrm>
        </p:spPr>
        <p:txBody>
          <a:bodyPr>
            <a:normAutofit lnSpcReduction="10000"/>
          </a:bodyPr>
          <a:lstStyle/>
          <a:p>
            <a:pPr marL="0" indent="0">
              <a:buNone/>
            </a:pPr>
            <a:r>
              <a:rPr lang="vi-VN" sz="3200" b="1" dirty="0" smtClean="0">
                <a:latin typeface="Times New Roman" panose="02020603050405020304" pitchFamily="18" charset="0"/>
                <a:cs typeface="Times New Roman" panose="02020603050405020304" pitchFamily="18" charset="0"/>
              </a:rPr>
              <a:t>2. </a:t>
            </a:r>
            <a:r>
              <a:rPr lang="en-US" sz="3200" b="1" dirty="0" smtClean="0">
                <a:latin typeface="Times New Roman" panose="02020603050405020304" pitchFamily="18" charset="0"/>
                <a:cs typeface="Times New Roman" panose="02020603050405020304" pitchFamily="18" charset="0"/>
              </a:rPr>
              <a:t>Nhận </a:t>
            </a:r>
            <a:r>
              <a:rPr lang="en-US" sz="3200" b="1" dirty="0">
                <a:latin typeface="Times New Roman" panose="02020603050405020304" pitchFamily="18" charset="0"/>
                <a:cs typeface="Times New Roman" panose="02020603050405020304" pitchFamily="18" charset="0"/>
              </a:rPr>
              <a:t>dạng biển số xe</a:t>
            </a:r>
          </a:p>
          <a:p>
            <a:pPr lvl="0">
              <a:lnSpc>
                <a:spcPct val="150000"/>
              </a:lnSpc>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Đưa ảnh về đa cấp xám</a:t>
            </a:r>
            <a:endParaRPr lang="en-US"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Mục đích của phương pháp là làm tiền đề để tách ảnh ra làm hai phần: thông tin ảnh và thông tin nền</a:t>
            </a: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Công thức chuyển đổi như sau: </a:t>
            </a:r>
          </a:p>
          <a:p>
            <a:pPr lvl="1">
              <a:lnSpc>
                <a:spcPct val="150000"/>
              </a:lnSpc>
              <a:buFont typeface="Wingdings" panose="05000000000000000000" pitchFamily="2" charset="2"/>
              <a:buChar char="ü"/>
            </a:pPr>
            <a:r>
              <a:rPr lang="vi-VN"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x, y = ( 2 * </a:t>
            </a:r>
            <a:r>
              <a:rPr lang="en-US" b="1" dirty="0">
                <a:solidFill>
                  <a:srgbClr val="FF0000"/>
                </a:solidFill>
                <a:latin typeface="Times New Roman" panose="02020603050405020304" pitchFamily="18" charset="0"/>
                <a:cs typeface="Times New Roman" panose="02020603050405020304" pitchFamily="18" charset="0"/>
              </a:rPr>
              <a:t>Red</a:t>
            </a:r>
            <a:r>
              <a:rPr lang="en-US" dirty="0">
                <a:latin typeface="Times New Roman" panose="02020603050405020304" pitchFamily="18" charset="0"/>
                <a:cs typeface="Times New Roman" panose="02020603050405020304" pitchFamily="18" charset="0"/>
              </a:rPr>
              <a:t>x, y + 5 * </a:t>
            </a:r>
            <a:r>
              <a:rPr lang="en-US" b="1" dirty="0">
                <a:solidFill>
                  <a:schemeClr val="accent6"/>
                </a:solidFill>
                <a:latin typeface="Times New Roman" panose="02020603050405020304" pitchFamily="18" charset="0"/>
                <a:cs typeface="Times New Roman" panose="02020603050405020304" pitchFamily="18" charset="0"/>
              </a:rPr>
              <a:t>Green</a:t>
            </a:r>
            <a:r>
              <a:rPr lang="en-US" dirty="0">
                <a:latin typeface="Times New Roman" panose="02020603050405020304" pitchFamily="18" charset="0"/>
                <a:cs typeface="Times New Roman" panose="02020603050405020304" pitchFamily="18" charset="0"/>
              </a:rPr>
              <a:t>x, y + 1 * </a:t>
            </a:r>
            <a:r>
              <a:rPr lang="en-US" b="1" dirty="0">
                <a:solidFill>
                  <a:schemeClr val="accent5"/>
                </a:solidFill>
                <a:latin typeface="Times New Roman" panose="02020603050405020304" pitchFamily="18" charset="0"/>
                <a:cs typeface="Times New Roman" panose="02020603050405020304" pitchFamily="18" charset="0"/>
              </a:rPr>
              <a:t>Blue</a:t>
            </a:r>
            <a:r>
              <a:rPr lang="en-US" dirty="0">
                <a:latin typeface="Times New Roman" panose="02020603050405020304" pitchFamily="18" charset="0"/>
                <a:cs typeface="Times New Roman" panose="02020603050405020304" pitchFamily="18" charset="0"/>
              </a:rPr>
              <a:t>x, y ) / 8</a:t>
            </a: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Dùng hàm chuyển đổi ảnh từ GRB thành ảnh đa cấp xám </a:t>
            </a:r>
          </a:p>
          <a:p>
            <a:pPr lvl="1">
              <a:lnSpc>
                <a:spcPct val="150000"/>
              </a:lnSpc>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grayimg = rgb2gray(img);</a:t>
            </a:r>
          </a:p>
          <a:p>
            <a:pPr marL="457200" lvl="1" indent="0">
              <a:lnSpc>
                <a:spcPct val="150000"/>
              </a:lnSpc>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8811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5291" y="0"/>
            <a:ext cx="10361024" cy="1489166"/>
          </a:xfrm>
        </p:spPr>
        <p:txBody>
          <a:bodyPr>
            <a:noAutofit/>
          </a:bodyPr>
          <a:lstStyle/>
          <a:p>
            <a:pPr algn="ctr"/>
            <a:r>
              <a:rPr lang="vi-VN" sz="3600" b="1" dirty="0" smtClean="0">
                <a:solidFill>
                  <a:schemeClr val="accent1">
                    <a:lumMod val="75000"/>
                  </a:schemeClr>
                </a:solidFill>
                <a:latin typeface="Times New Roman" panose="02020603050405020304" pitchFamily="18" charset="0"/>
                <a:cs typeface="Times New Roman" panose="02020603050405020304" pitchFamily="18" charset="0"/>
              </a:rPr>
              <a:t/>
            </a:r>
            <a:br>
              <a:rPr lang="vi-VN" sz="3600" b="1" dirty="0" smtClean="0">
                <a:solidFill>
                  <a:schemeClr val="accent1">
                    <a:lumMod val="75000"/>
                  </a:schemeClr>
                </a:solidFill>
                <a:latin typeface="Times New Roman" panose="02020603050405020304" pitchFamily="18" charset="0"/>
                <a:cs typeface="Times New Roman" panose="02020603050405020304" pitchFamily="18" charset="0"/>
              </a:rPr>
            </a:br>
            <a:r>
              <a:rPr lang="vi-VN" sz="3600" b="1" dirty="0" smtClean="0">
                <a:solidFill>
                  <a:schemeClr val="accent1">
                    <a:lumMod val="75000"/>
                  </a:schemeClr>
                </a:solidFill>
                <a:latin typeface="Times New Roman" panose="02020603050405020304" pitchFamily="18" charset="0"/>
                <a:cs typeface="Times New Roman" panose="02020603050405020304" pitchFamily="18" charset="0"/>
              </a:rPr>
              <a:t>NHẬN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DẠNG BIỂN SỐ XE SỬ DỤNG PHƯƠNG PHÁP TÁCH KÝ TỰ</a:t>
            </a:r>
            <a:r>
              <a:rPr lang="en-US" sz="3600" b="1" dirty="0">
                <a:latin typeface="Times New Roman" panose="02020603050405020304" pitchFamily="18" charset="0"/>
                <a:cs typeface="Times New Roman" panose="02020603050405020304" pitchFamily="18" charset="0"/>
              </a:rPr>
              <a:t/>
            </a:r>
            <a:br>
              <a:rPr lang="en-US" sz="3600" b="1"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9899470" cy="4927873"/>
          </a:xfrm>
        </p:spPr>
        <p:txBody>
          <a:bodyPr/>
          <a:lstStyle/>
          <a:p>
            <a:pPr marL="0" indent="0">
              <a:buNone/>
            </a:pPr>
            <a:r>
              <a:rPr lang="vi-VN"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Nhận dạng biển số xe</a:t>
            </a:r>
          </a:p>
          <a:p>
            <a:pPr lvl="0">
              <a:lnSpc>
                <a:spcPct val="150000"/>
              </a:lnSpc>
              <a:buFont typeface="Wingdings" panose="05000000000000000000" pitchFamily="2" charset="2"/>
              <a:buChar char="Ø"/>
            </a:pPr>
            <a:r>
              <a:rPr lang="vi-VN" sz="2400" dirty="0">
                <a:latin typeface="Times New Roman" panose="02020603050405020304" pitchFamily="18" charset="0"/>
                <a:cs typeface="Times New Roman" panose="02020603050405020304" pitchFamily="18" charset="0"/>
              </a:rPr>
              <a:t>Đưa ảnh về đa cấp xám</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vi-VN" sz="2400" dirty="0" smtClean="0">
                <a:latin typeface="Times New Roman" panose="02020603050405020304" pitchFamily="18" charset="0"/>
                <a:cs typeface="Times New Roman" panose="02020603050405020304" pitchFamily="18" charset="0"/>
              </a:rPr>
              <a:t>Kết quả thu được : </a:t>
            </a:r>
          </a:p>
          <a:p>
            <a:pPr marL="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8524" y="3526473"/>
            <a:ext cx="3501390" cy="2415359"/>
          </a:xfrm>
          <a:prstGeom prst="rect">
            <a:avLst/>
          </a:prstGeom>
          <a:noFill/>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3526473"/>
            <a:ext cx="3556906" cy="2415359"/>
          </a:xfrm>
          <a:prstGeom prst="rect">
            <a:avLst/>
          </a:prstGeom>
          <a:noFill/>
        </p:spPr>
      </p:pic>
      <p:sp>
        <p:nvSpPr>
          <p:cNvPr id="6" name="TextBox 5"/>
          <p:cNvSpPr txBox="1"/>
          <p:nvPr/>
        </p:nvSpPr>
        <p:spPr>
          <a:xfrm>
            <a:off x="2599508" y="6162998"/>
            <a:ext cx="6805749" cy="400110"/>
          </a:xfrm>
          <a:prstGeom prst="rect">
            <a:avLst/>
          </a:prstGeom>
          <a:noFill/>
        </p:spPr>
        <p:txBody>
          <a:bodyPr wrap="square" rtlCol="0">
            <a:spAutoFit/>
          </a:bodyPr>
          <a:lstStyle/>
          <a:p>
            <a:r>
              <a:rPr lang="vi-VN" sz="2000" i="1" dirty="0">
                <a:latin typeface="Times New Roman" panose="02020603050405020304" pitchFamily="18" charset="0"/>
                <a:cs typeface="Times New Roman" panose="02020603050405020304" pitchFamily="18" charset="0"/>
              </a:rPr>
              <a:t>Hình ảnh trước và sau khi đưa ảnh về đa cấp xám</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38003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9" y="0"/>
            <a:ext cx="10504714" cy="1397726"/>
          </a:xfrm>
        </p:spPr>
        <p:txBody>
          <a:bodyPr>
            <a:normAutofit fontScale="90000"/>
          </a:bodyPr>
          <a:lstStyle/>
          <a:p>
            <a:pPr algn="ctr"/>
            <a:r>
              <a:rPr lang="vi-VN" b="1" dirty="0">
                <a:solidFill>
                  <a:schemeClr val="accent1">
                    <a:lumMod val="75000"/>
                  </a:schemeClr>
                </a:solidFill>
                <a:cs typeface="Times New Roman" panose="02020603050405020304" pitchFamily="18" charset="0"/>
              </a:rPr>
              <a:t/>
            </a:r>
            <a:br>
              <a:rPr lang="vi-VN" b="1" dirty="0">
                <a:solidFill>
                  <a:schemeClr val="accent1">
                    <a:lumMod val="75000"/>
                  </a:schemeClr>
                </a:solidFill>
                <a:cs typeface="Times New Roman" panose="02020603050405020304" pitchFamily="18" charset="0"/>
              </a:rPr>
            </a:br>
            <a:r>
              <a:rPr lang="vi-VN" sz="4000" b="1" dirty="0">
                <a:solidFill>
                  <a:schemeClr val="accent1">
                    <a:lumMod val="75000"/>
                  </a:schemeClr>
                </a:solidFill>
                <a:latin typeface="Times New Roman" panose="02020603050405020304" pitchFamily="18" charset="0"/>
                <a:cs typeface="Times New Roman" panose="02020603050405020304" pitchFamily="18" charset="0"/>
              </a:rPr>
              <a:t>NHẬN DẠNG BIỂN SỐ XE SỬ DỤNG PHƯƠNG PHÁP TÁCH KÝ TỰ</a:t>
            </a:r>
            <a:r>
              <a:rPr lang="en-US" sz="4000" b="1" dirty="0">
                <a:latin typeface="Times New Roman" panose="02020603050405020304" pitchFamily="18" charset="0"/>
                <a:cs typeface="Times New Roman" panose="02020603050405020304" pitchFamily="18" charset="0"/>
              </a:rPr>
              <a:t/>
            </a:r>
            <a:br>
              <a:rPr lang="en-US" sz="4000" b="1"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vi-VN" sz="3200" b="1" dirty="0" smtClean="0">
                <a:latin typeface="Times New Roman" panose="02020603050405020304" pitchFamily="18" charset="0"/>
                <a:cs typeface="Times New Roman" panose="02020603050405020304" pitchFamily="18" charset="0"/>
              </a:rPr>
              <a:t>2. </a:t>
            </a:r>
            <a:r>
              <a:rPr lang="en-US" sz="3200" b="1" dirty="0" smtClean="0">
                <a:latin typeface="Times New Roman" panose="02020603050405020304" pitchFamily="18" charset="0"/>
                <a:cs typeface="Times New Roman" panose="02020603050405020304" pitchFamily="18" charset="0"/>
              </a:rPr>
              <a:t>Nhận </a:t>
            </a:r>
            <a:r>
              <a:rPr lang="en-US" sz="3200" b="1" dirty="0">
                <a:latin typeface="Times New Roman" panose="02020603050405020304" pitchFamily="18" charset="0"/>
                <a:cs typeface="Times New Roman" panose="02020603050405020304" pitchFamily="18" charset="0"/>
              </a:rPr>
              <a:t>dạng biển số xe</a:t>
            </a:r>
          </a:p>
          <a:p>
            <a:pPr lvl="0">
              <a:buFont typeface="Wingdings" panose="05000000000000000000" pitchFamily="2" charset="2"/>
              <a:buChar char="Ø"/>
            </a:pPr>
            <a:r>
              <a:rPr lang="vi-VN" dirty="0">
                <a:latin typeface="+mj-lt"/>
              </a:rPr>
              <a:t>Tăng độ tương phản</a:t>
            </a:r>
            <a:endParaRPr lang="en-US" dirty="0">
              <a:latin typeface="+mj-lt"/>
            </a:endParaRP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Từ ảnh đa cấp xám thu được, ta sẽ tiến hành tăng độ tương phản của ảnh lên để các chi tiết của ảnh được rõ nét hơn </a:t>
            </a:r>
            <a:endParaRPr lang="vi-VN"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endParaRPr lang="vi-VN"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endParaRPr lang="vi-VN" dirty="0" smtClean="0">
              <a:latin typeface="Times New Roman" panose="02020603050405020304" pitchFamily="18" charset="0"/>
              <a:cs typeface="Times New Roman" panose="02020603050405020304" pitchFamily="18" charset="0"/>
            </a:endParaRPr>
          </a:p>
          <a:p>
            <a:pPr marL="457200" lvl="1" indent="0">
              <a:buNone/>
            </a:pPr>
            <a:endParaRPr lang="vi-VN" dirty="0" smtClean="0">
              <a:latin typeface="Times New Roman" panose="02020603050405020304" pitchFamily="18" charset="0"/>
              <a:cs typeface="Times New Roman" panose="02020603050405020304" pitchFamily="18" charset="0"/>
            </a:endParaRPr>
          </a:p>
          <a:p>
            <a:pPr marL="457200" lvl="1" indent="0">
              <a:buNone/>
            </a:pPr>
            <a:endParaRPr lang="vi-VN" dirty="0">
              <a:latin typeface="Times New Roman" panose="02020603050405020304" pitchFamily="18" charset="0"/>
              <a:cs typeface="Times New Roman" panose="02020603050405020304" pitchFamily="18" charset="0"/>
            </a:endParaRPr>
          </a:p>
          <a:p>
            <a:pPr marL="457200" lvl="1" indent="0">
              <a:buNone/>
            </a:pPr>
            <a:endParaRPr lang="vi-VN"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Ta sử dụng lệnh:    </a:t>
            </a:r>
            <a:r>
              <a:rPr lang="en-US" dirty="0">
                <a:latin typeface="Times New Roman" panose="02020603050405020304" pitchFamily="18" charset="0"/>
                <a:cs typeface="Times New Roman" panose="02020603050405020304" pitchFamily="18" charset="0"/>
              </a:rPr>
              <a:t>grayimg=imadjust(grayimg);</a:t>
            </a:r>
            <a:endParaRPr lang="en-US" b="1" dirty="0">
              <a:latin typeface="Times New Roman" panose="02020603050405020304" pitchFamily="18" charset="0"/>
              <a:cs typeface="Times New Roman" panose="02020603050405020304" pitchFamily="18" charset="0"/>
            </a:endParaRPr>
          </a:p>
          <a:p>
            <a:pPr marL="0" lvl="0" indent="0">
              <a:buNone/>
            </a:pPr>
            <a:endParaRPr lang="en-US" b="1" dirty="0"/>
          </a:p>
          <a:p>
            <a:pPr>
              <a:buFont typeface="Wingdings" panose="05000000000000000000" pitchFamily="2" charset="2"/>
              <a:buChar char="ü"/>
            </a:pPr>
            <a:endParaRPr lang="en-US" dirty="0"/>
          </a:p>
        </p:txBody>
      </p:sp>
      <p:pic>
        <p:nvPicPr>
          <p:cNvPr id="7" name="Picture 6"/>
          <p:cNvPicPr/>
          <p:nvPr/>
        </p:nvPicPr>
        <p:blipFill rotWithShape="1">
          <a:blip r:embed="rId2"/>
          <a:srcRect l="9328" t="9872" r="9219" b="19961"/>
          <a:stretch/>
        </p:blipFill>
        <p:spPr>
          <a:xfrm>
            <a:off x="2705234" y="3691980"/>
            <a:ext cx="5579745" cy="1720850"/>
          </a:xfrm>
          <a:prstGeom prst="rect">
            <a:avLst/>
          </a:prstGeom>
        </p:spPr>
      </p:pic>
    </p:spTree>
    <p:extLst>
      <p:ext uri="{BB962C8B-B14F-4D97-AF65-F5344CB8AC3E}">
        <p14:creationId xmlns:p14="http://schemas.microsoft.com/office/powerpoint/2010/main" val="41739118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166" y="1"/>
            <a:ext cx="10530839" cy="1447164"/>
          </a:xfrm>
        </p:spPr>
        <p:txBody>
          <a:bodyPr>
            <a:normAutofit/>
          </a:bodyPr>
          <a:lstStyle/>
          <a:p>
            <a:pPr algn="ctr"/>
            <a:r>
              <a:rPr lang="vi-VN" sz="3600" b="1" dirty="0" smtClean="0">
                <a:solidFill>
                  <a:schemeClr val="accent1">
                    <a:lumMod val="75000"/>
                  </a:schemeClr>
                </a:solidFill>
                <a:latin typeface="Times New Roman" panose="02020603050405020304" pitchFamily="18" charset="0"/>
                <a:cs typeface="Times New Roman" panose="02020603050405020304" pitchFamily="18" charset="0"/>
              </a:rPr>
              <a:t>NHẬN </a:t>
            </a:r>
            <a:r>
              <a:rPr lang="vi-VN" sz="3600" b="1" dirty="0">
                <a:solidFill>
                  <a:schemeClr val="accent1">
                    <a:lumMod val="75000"/>
                  </a:schemeClr>
                </a:solidFill>
                <a:latin typeface="Times New Roman" panose="02020603050405020304" pitchFamily="18" charset="0"/>
                <a:cs typeface="Times New Roman" panose="02020603050405020304" pitchFamily="18" charset="0"/>
              </a:rPr>
              <a:t>DẠNG BIỂN SỐ XE SỬ DỤNG PHƯƠNG PHÁP TÁCH KÝ TỰ</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indent="0">
              <a:buNone/>
            </a:pPr>
            <a:r>
              <a:rPr lang="vi-VN" sz="3200"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Nhận dạng biển số xe</a:t>
            </a:r>
          </a:p>
          <a:p>
            <a:pPr lvl="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Tăng độ tương </a:t>
            </a:r>
            <a:r>
              <a:rPr lang="vi-VN" dirty="0" smtClean="0">
                <a:latin typeface="Times New Roman" panose="02020603050405020304" pitchFamily="18" charset="0"/>
                <a:cs typeface="Times New Roman" panose="02020603050405020304" pitchFamily="18" charset="0"/>
              </a:rPr>
              <a:t>phản</a:t>
            </a:r>
          </a:p>
          <a:p>
            <a:pPr>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Kết quả thu được : </a:t>
            </a:r>
          </a:p>
          <a:p>
            <a:pPr lvl="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63488" y="3448593"/>
            <a:ext cx="3735977" cy="2728369"/>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6111239" y="3448594"/>
            <a:ext cx="3881847" cy="2728368"/>
          </a:xfrm>
          <a:prstGeom prst="rect">
            <a:avLst/>
          </a:prstGeom>
        </p:spPr>
      </p:pic>
      <p:sp>
        <p:nvSpPr>
          <p:cNvPr id="6" name="TextBox 5"/>
          <p:cNvSpPr txBox="1"/>
          <p:nvPr/>
        </p:nvSpPr>
        <p:spPr>
          <a:xfrm>
            <a:off x="3174276" y="6176963"/>
            <a:ext cx="5408022" cy="400110"/>
          </a:xfrm>
          <a:prstGeom prst="rect">
            <a:avLst/>
          </a:prstGeom>
          <a:noFill/>
        </p:spPr>
        <p:txBody>
          <a:bodyPr wrap="square" rtlCol="0">
            <a:spAutoFit/>
          </a:bodyPr>
          <a:lstStyle/>
          <a:p>
            <a:r>
              <a:rPr lang="vi-VN" sz="2000" i="1" dirty="0">
                <a:latin typeface="Times New Roman" panose="02020603050405020304" pitchFamily="18" charset="0"/>
                <a:cs typeface="Times New Roman" panose="02020603050405020304" pitchFamily="18" charset="0"/>
              </a:rPr>
              <a:t>Hình ảnh trước và sau khi tăng độ tương phản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661075"/>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166" y="0"/>
            <a:ext cx="10465525" cy="1449977"/>
          </a:xfrm>
        </p:spPr>
        <p:txBody>
          <a:bodyPr>
            <a:normAutofit fontScale="90000"/>
          </a:bodyPr>
          <a:lstStyle/>
          <a:p>
            <a:pPr algn="ctr"/>
            <a:r>
              <a:rPr lang="vi-VN" sz="3600" b="1" dirty="0" smtClean="0">
                <a:solidFill>
                  <a:schemeClr val="accent1">
                    <a:lumMod val="75000"/>
                  </a:schemeClr>
                </a:solidFill>
                <a:latin typeface="Times New Roman" panose="02020603050405020304" pitchFamily="18" charset="0"/>
                <a:cs typeface="Times New Roman" panose="02020603050405020304" pitchFamily="18" charset="0"/>
              </a:rPr>
              <a:t/>
            </a:r>
            <a:br>
              <a:rPr lang="vi-VN" sz="3600" b="1" dirty="0" smtClean="0">
                <a:solidFill>
                  <a:schemeClr val="accent1">
                    <a:lumMod val="75000"/>
                  </a:schemeClr>
                </a:solidFill>
                <a:latin typeface="Times New Roman" panose="02020603050405020304" pitchFamily="18" charset="0"/>
                <a:cs typeface="Times New Roman" panose="02020603050405020304" pitchFamily="18" charset="0"/>
              </a:rPr>
            </a:br>
            <a:r>
              <a:rPr lang="vi-VN" sz="4000" b="1" dirty="0" smtClean="0">
                <a:solidFill>
                  <a:schemeClr val="accent1">
                    <a:lumMod val="75000"/>
                  </a:schemeClr>
                </a:solidFill>
                <a:latin typeface="Times New Roman" panose="02020603050405020304" pitchFamily="18" charset="0"/>
                <a:cs typeface="Times New Roman" panose="02020603050405020304" pitchFamily="18" charset="0"/>
              </a:rPr>
              <a:t>NHẬN </a:t>
            </a:r>
            <a:r>
              <a:rPr lang="vi-VN" sz="4000" b="1" dirty="0">
                <a:solidFill>
                  <a:schemeClr val="accent1">
                    <a:lumMod val="75000"/>
                  </a:schemeClr>
                </a:solidFill>
                <a:latin typeface="Times New Roman" panose="02020603050405020304" pitchFamily="18" charset="0"/>
                <a:cs typeface="Times New Roman" panose="02020603050405020304" pitchFamily="18" charset="0"/>
              </a:rPr>
              <a:t>DẠNG BIỂN SỐ XE SỬ DỤNG PHƯƠNG PHÁP TÁCH KÝ TỰ</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a:bodyPr>
          <a:lstStyle/>
          <a:p>
            <a:pPr marL="0" indent="0">
              <a:buNone/>
            </a:pPr>
            <a:r>
              <a:rPr lang="vi-VN" sz="3200"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Nhận dạng biển số xe</a:t>
            </a:r>
          </a:p>
          <a:p>
            <a:pPr lvl="0">
              <a:lnSpc>
                <a:spcPct val="150000"/>
              </a:lnSpc>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Đưa ảnh về nhị phân để xử lý</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Tiến hành đưa ảnh về dạng nhị phân để ta có thể tách được phần ảnh và phần nền</a:t>
            </a: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Ảnh nhị phân: Giá trị mức xám của tất cả điểm ảnh chỉ nhận giá trị 1 hoặc 0 như sau: </a:t>
            </a:r>
          </a:p>
          <a:p>
            <a:pPr lvl="2">
              <a:lnSpc>
                <a:spcPct val="150000"/>
              </a:lnSpc>
            </a:pPr>
            <a:r>
              <a:rPr lang="en-US" sz="2400" dirty="0" smtClean="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biểu diễn đối tượng ảnh và được gọi là điểm đen. </a:t>
            </a:r>
          </a:p>
          <a:p>
            <a:pPr lvl="2">
              <a:lnSpc>
                <a:spcPct val="150000"/>
              </a:lnSpc>
            </a:pPr>
            <a:r>
              <a:rPr lang="en-US" sz="2400" dirty="0" smtClean="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 biểu diễn ảnh nền (phông ảnh), được gọi là điểm trắng </a:t>
            </a:r>
          </a:p>
          <a:p>
            <a:pPr marL="457200" lvl="1" indent="0">
              <a:buNone/>
            </a:pPr>
            <a:endParaRPr lang="en-US" dirty="0"/>
          </a:p>
        </p:txBody>
      </p:sp>
    </p:spTree>
    <p:extLst>
      <p:ext uri="{BB962C8B-B14F-4D97-AF65-F5344CB8AC3E}">
        <p14:creationId xmlns:p14="http://schemas.microsoft.com/office/powerpoint/2010/main" val="856480877"/>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166" y="0"/>
            <a:ext cx="10465525" cy="1449977"/>
          </a:xfrm>
        </p:spPr>
        <p:txBody>
          <a:bodyPr>
            <a:normAutofit fontScale="90000"/>
          </a:bodyPr>
          <a:lstStyle/>
          <a:p>
            <a:pPr algn="ctr"/>
            <a:r>
              <a:rPr lang="vi-VN" sz="3600" b="1" dirty="0" smtClean="0">
                <a:solidFill>
                  <a:schemeClr val="accent1">
                    <a:lumMod val="75000"/>
                  </a:schemeClr>
                </a:solidFill>
                <a:latin typeface="Times New Roman" panose="02020603050405020304" pitchFamily="18" charset="0"/>
                <a:cs typeface="Times New Roman" panose="02020603050405020304" pitchFamily="18" charset="0"/>
              </a:rPr>
              <a:t/>
            </a:r>
            <a:br>
              <a:rPr lang="vi-VN" sz="3600" b="1" dirty="0" smtClean="0">
                <a:solidFill>
                  <a:schemeClr val="accent1">
                    <a:lumMod val="75000"/>
                  </a:schemeClr>
                </a:solidFill>
                <a:latin typeface="Times New Roman" panose="02020603050405020304" pitchFamily="18" charset="0"/>
                <a:cs typeface="Times New Roman" panose="02020603050405020304" pitchFamily="18" charset="0"/>
              </a:rPr>
            </a:br>
            <a:r>
              <a:rPr lang="vi-VN" sz="4000" b="1" dirty="0" smtClean="0">
                <a:solidFill>
                  <a:schemeClr val="accent1">
                    <a:lumMod val="75000"/>
                  </a:schemeClr>
                </a:solidFill>
                <a:latin typeface="Times New Roman" panose="02020603050405020304" pitchFamily="18" charset="0"/>
                <a:cs typeface="Times New Roman" panose="02020603050405020304" pitchFamily="18" charset="0"/>
              </a:rPr>
              <a:t>NHẬN </a:t>
            </a:r>
            <a:r>
              <a:rPr lang="vi-VN" sz="4000" b="1" dirty="0">
                <a:solidFill>
                  <a:schemeClr val="accent1">
                    <a:lumMod val="75000"/>
                  </a:schemeClr>
                </a:solidFill>
                <a:latin typeface="Times New Roman" panose="02020603050405020304" pitchFamily="18" charset="0"/>
                <a:cs typeface="Times New Roman" panose="02020603050405020304" pitchFamily="18" charset="0"/>
              </a:rPr>
              <a:t>DẠNG BIỂN SỐ XE SỬ DỤNG PHƯƠNG PHÁP TÁCH KÝ TỰ</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vi-VN" sz="3200"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Nhận dạng biển số xe</a:t>
            </a:r>
          </a:p>
          <a:p>
            <a:pPr lvl="0">
              <a:lnSpc>
                <a:spcPct val="150000"/>
              </a:lnSpc>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Đưa ảnh về nhị phân để xử lý</a:t>
            </a: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Ta có thể chuyển đổi từ ảnh đa mức xám về ảnh nhị phân theo công thức:</a:t>
            </a: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I [i, j] = I [i, j] &gt; = θ? Max : Min (với θ là ngưỡng tùy chọn)</a:t>
            </a:r>
          </a:p>
          <a:p>
            <a:pPr lvl="1">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Cài đặt: </a:t>
            </a:r>
          </a:p>
          <a:p>
            <a:pPr marL="914400" lvl="2" indent="0">
              <a:buNone/>
            </a:pPr>
            <a:r>
              <a:rPr lang="en-US" sz="2400" dirty="0">
                <a:latin typeface="Times New Roman" panose="02020603050405020304" pitchFamily="18" charset="0"/>
                <a:cs typeface="Times New Roman" panose="02020603050405020304" pitchFamily="18" charset="0"/>
              </a:rPr>
              <a:t>for (i = 0; i &lt; m; i + +) </a:t>
            </a:r>
          </a:p>
          <a:p>
            <a:pPr marL="914400" lvl="2" indent="0">
              <a:buNone/>
            </a:pPr>
            <a:r>
              <a:rPr lang="en-US" sz="2400" dirty="0">
                <a:latin typeface="Times New Roman" panose="02020603050405020304" pitchFamily="18" charset="0"/>
                <a:cs typeface="Times New Roman" panose="02020603050405020304" pitchFamily="18" charset="0"/>
              </a:rPr>
              <a:t>	for (j = 0; j &lt; n; j + +) </a:t>
            </a:r>
          </a:p>
          <a:p>
            <a:pPr marL="914400" lvl="2" indent="0">
              <a:buNone/>
            </a:pPr>
            <a:r>
              <a:rPr lang="en-US" sz="2400" dirty="0">
                <a:latin typeface="Times New Roman" panose="02020603050405020304" pitchFamily="18" charset="0"/>
                <a:cs typeface="Times New Roman" panose="02020603050405020304" pitchFamily="18" charset="0"/>
              </a:rPr>
              <a:t>		I [i, j] = I [i, j] &gt; = θ? Max : Min;</a:t>
            </a:r>
          </a:p>
          <a:p>
            <a:pPr marL="457200" lvl="1" indent="0">
              <a:buNone/>
            </a:pPr>
            <a:endParaRPr lang="en-US" dirty="0"/>
          </a:p>
        </p:txBody>
      </p:sp>
    </p:spTree>
    <p:extLst>
      <p:ext uri="{BB962C8B-B14F-4D97-AF65-F5344CB8AC3E}">
        <p14:creationId xmlns:p14="http://schemas.microsoft.com/office/powerpoint/2010/main" val="3941880162"/>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5291" y="0"/>
            <a:ext cx="10509338" cy="1371600"/>
          </a:xfrm>
        </p:spPr>
        <p:txBody>
          <a:bodyPr>
            <a:normAutofit fontScale="90000"/>
          </a:bodyPr>
          <a:lstStyle/>
          <a:p>
            <a:pPr algn="ctr"/>
            <a:r>
              <a:rPr lang="vi-VN" sz="4000" b="1" dirty="0">
                <a:solidFill>
                  <a:schemeClr val="accent1">
                    <a:lumMod val="75000"/>
                  </a:schemeClr>
                </a:solidFill>
                <a:cs typeface="Times New Roman" panose="02020603050405020304" pitchFamily="18" charset="0"/>
              </a:rPr>
              <a:t/>
            </a:r>
            <a:br>
              <a:rPr lang="vi-VN" sz="4000" b="1" dirty="0">
                <a:solidFill>
                  <a:schemeClr val="accent1">
                    <a:lumMod val="75000"/>
                  </a:schemeClr>
                </a:solidFill>
                <a:cs typeface="Times New Roman" panose="02020603050405020304" pitchFamily="18" charset="0"/>
              </a:rPr>
            </a:br>
            <a:r>
              <a:rPr lang="vi-VN" sz="4000" b="1" dirty="0">
                <a:solidFill>
                  <a:schemeClr val="accent1">
                    <a:lumMod val="75000"/>
                  </a:schemeClr>
                </a:solidFill>
                <a:latin typeface="Times New Roman" panose="02020603050405020304" pitchFamily="18" charset="0"/>
                <a:cs typeface="Times New Roman" panose="02020603050405020304" pitchFamily="18" charset="0"/>
              </a:rPr>
              <a:t>NHẬN DẠNG BIỂN SỐ XE SỬ DỤNG PHƯƠNG PHÁP TÁCH KÝ TỰ</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99011" y="1547244"/>
            <a:ext cx="10515600" cy="4351338"/>
          </a:xfrm>
        </p:spPr>
        <p:txBody>
          <a:bodyPr/>
          <a:lstStyle/>
          <a:p>
            <a:pPr marL="0" indent="0">
              <a:lnSpc>
                <a:spcPct val="100000"/>
              </a:lnSpc>
              <a:buNone/>
            </a:pPr>
            <a:r>
              <a:rPr lang="vi-VN" sz="3200"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Nhận dạng biển số xe</a:t>
            </a:r>
          </a:p>
          <a:p>
            <a:pPr lvl="0">
              <a:lnSpc>
                <a:spcPct val="100000"/>
              </a:lnSpc>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Đưa ảnh về nhị phân để xử </a:t>
            </a:r>
            <a:r>
              <a:rPr lang="vi-VN" dirty="0" smtClean="0">
                <a:latin typeface="Times New Roman" panose="02020603050405020304" pitchFamily="18" charset="0"/>
                <a:cs typeface="Times New Roman" panose="02020603050405020304" pitchFamily="18" charset="0"/>
              </a:rPr>
              <a:t>lý</a:t>
            </a:r>
          </a:p>
          <a:p>
            <a:pPr>
              <a:lnSpc>
                <a:spcPct val="100000"/>
              </a:lnSpc>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Kết quả thu được : </a:t>
            </a:r>
          </a:p>
          <a:p>
            <a:pPr lvl="0">
              <a:lnSpc>
                <a:spcPct val="150000"/>
              </a:lnSpc>
              <a:buFont typeface="Wingdings" panose="05000000000000000000" pitchFamily="2" charset="2"/>
              <a:buChar char="Ø"/>
            </a:pPr>
            <a:endParaRPr lang="en-US" dirty="0">
              <a:solidFill>
                <a:schemeClr val="accent1">
                  <a:lumMod val="75000"/>
                </a:schemeClr>
              </a:solidFill>
              <a:latin typeface="Times New Roman" panose="02020603050405020304" pitchFamily="18" charset="0"/>
              <a:cs typeface="Times New Roman" panose="02020603050405020304" pitchFamily="18" charset="0"/>
            </a:endParaRP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50422" y="3236674"/>
            <a:ext cx="3579223" cy="2537109"/>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5913119" y="3236675"/>
            <a:ext cx="3426824" cy="2486264"/>
          </a:xfrm>
          <a:prstGeom prst="rect">
            <a:avLst/>
          </a:prstGeom>
        </p:spPr>
      </p:pic>
      <p:sp>
        <p:nvSpPr>
          <p:cNvPr id="6" name="TextBox 5"/>
          <p:cNvSpPr txBox="1"/>
          <p:nvPr/>
        </p:nvSpPr>
        <p:spPr>
          <a:xfrm>
            <a:off x="2860765" y="5898582"/>
            <a:ext cx="5199017" cy="400110"/>
          </a:xfrm>
          <a:prstGeom prst="rect">
            <a:avLst/>
          </a:prstGeom>
          <a:noFill/>
        </p:spPr>
        <p:txBody>
          <a:bodyPr wrap="square" rtlCol="0">
            <a:spAutoFit/>
          </a:bodyPr>
          <a:lstStyle/>
          <a:p>
            <a:r>
              <a:rPr lang="vi-VN" sz="2000" i="1" dirty="0">
                <a:latin typeface="Times New Roman" panose="02020603050405020304" pitchFamily="18" charset="0"/>
                <a:cs typeface="Times New Roman" panose="02020603050405020304" pitchFamily="18" charset="0"/>
              </a:rPr>
              <a:t>Hình ảnh trước và sau khi đưa ảnh về nhị phân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9306863"/>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029" y="0"/>
            <a:ext cx="10515600" cy="1325563"/>
          </a:xfrm>
        </p:spPr>
        <p:txBody>
          <a:bodyPr>
            <a:normAutofit fontScale="90000"/>
          </a:bodyPr>
          <a:lstStyle/>
          <a:p>
            <a:pPr algn="ctr"/>
            <a:r>
              <a:rPr lang="vi-VN" sz="3600" b="1" dirty="0" smtClean="0">
                <a:solidFill>
                  <a:schemeClr val="accent1">
                    <a:lumMod val="75000"/>
                  </a:schemeClr>
                </a:solidFill>
                <a:cs typeface="Times New Roman" panose="02020603050405020304" pitchFamily="18" charset="0"/>
              </a:rPr>
              <a:t/>
            </a:r>
            <a:br>
              <a:rPr lang="vi-VN" sz="3600" b="1" dirty="0" smtClean="0">
                <a:solidFill>
                  <a:schemeClr val="accent1">
                    <a:lumMod val="75000"/>
                  </a:schemeClr>
                </a:solidFill>
                <a:cs typeface="Times New Roman" panose="02020603050405020304" pitchFamily="18" charset="0"/>
              </a:rPr>
            </a:br>
            <a:r>
              <a:rPr lang="vi-VN" sz="4000" b="1" dirty="0" smtClean="0">
                <a:solidFill>
                  <a:schemeClr val="accent1">
                    <a:lumMod val="75000"/>
                  </a:schemeClr>
                </a:solidFill>
                <a:cs typeface="Times New Roman" panose="02020603050405020304" pitchFamily="18" charset="0"/>
              </a:rPr>
              <a:t>NHẬN </a:t>
            </a:r>
            <a:r>
              <a:rPr lang="vi-VN" sz="4000" b="1" dirty="0">
                <a:solidFill>
                  <a:schemeClr val="accent1">
                    <a:lumMod val="75000"/>
                  </a:schemeClr>
                </a:solidFill>
                <a:cs typeface="Times New Roman" panose="02020603050405020304" pitchFamily="18" charset="0"/>
              </a:rPr>
              <a:t>DẠNG BIỂN SỐ XE SỬ DỤNG PHƯƠNG PHÁP TÁCH KÝ TỰ</a:t>
            </a:r>
            <a:endParaRPr lang="en-US" sz="4000" dirty="0"/>
          </a:p>
        </p:txBody>
      </p:sp>
      <p:sp>
        <p:nvSpPr>
          <p:cNvPr id="3" name="Content Placeholder 2"/>
          <p:cNvSpPr>
            <a:spLocks noGrp="1"/>
          </p:cNvSpPr>
          <p:nvPr>
            <p:ph idx="1"/>
          </p:nvPr>
        </p:nvSpPr>
        <p:spPr/>
        <p:txBody>
          <a:bodyPr>
            <a:normAutofit/>
          </a:bodyPr>
          <a:lstStyle/>
          <a:p>
            <a:pPr marL="0" indent="0">
              <a:buNone/>
            </a:pPr>
            <a:r>
              <a:rPr lang="vi-VN" sz="3200"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Nhận dạng biển số </a:t>
            </a:r>
            <a:r>
              <a:rPr lang="en-US" sz="3200" b="1" dirty="0" smtClean="0">
                <a:latin typeface="Times New Roman" panose="02020603050405020304" pitchFamily="18" charset="0"/>
                <a:cs typeface="Times New Roman" panose="02020603050405020304" pitchFamily="18" charset="0"/>
              </a:rPr>
              <a:t>xe</a:t>
            </a:r>
            <a:endParaRPr lang="vi-VN" sz="3200" dirty="0" smtClean="0">
              <a:solidFill>
                <a:schemeClr val="accent1">
                  <a:lumMod val="75000"/>
                </a:schemeClr>
              </a:solidFill>
              <a:latin typeface="+mj-lt"/>
            </a:endParaRPr>
          </a:p>
          <a:p>
            <a:pPr lvl="0">
              <a:buFont typeface="Wingdings" panose="05000000000000000000" pitchFamily="2" charset="2"/>
              <a:buChar char="Ø"/>
            </a:pPr>
            <a:r>
              <a:rPr lang="en-US" dirty="0" smtClean="0">
                <a:latin typeface="+mj-lt"/>
              </a:rPr>
              <a:t> </a:t>
            </a:r>
            <a:r>
              <a:rPr lang="en-US" dirty="0">
                <a:latin typeface="Times New Roman" panose="02020603050405020304" pitchFamily="18" charset="0"/>
                <a:cs typeface="Times New Roman" panose="02020603050405020304" pitchFamily="18" charset="0"/>
              </a:rPr>
              <a:t>Làm nổi biên bằng </a:t>
            </a:r>
            <a:r>
              <a:rPr lang="en-US" dirty="0" smtClean="0">
                <a:latin typeface="Times New Roman" panose="02020603050405020304" pitchFamily="18" charset="0"/>
                <a:cs typeface="Times New Roman" panose="02020603050405020304" pitchFamily="18" charset="0"/>
              </a:rPr>
              <a:t>mặt nạ </a:t>
            </a:r>
            <a:r>
              <a:rPr lang="en-US" dirty="0" smtClean="0">
                <a:latin typeface="Times New Roman" panose="02020603050405020304" pitchFamily="18" charset="0"/>
                <a:cs typeface="Times New Roman" panose="02020603050405020304" pitchFamily="18" charset="0"/>
              </a:rPr>
              <a:t>Sobel</a:t>
            </a:r>
            <a:endParaRPr lang="en-US" sz="1050" dirty="0">
              <a:latin typeface="+mj-lt"/>
            </a:endParaRPr>
          </a:p>
          <a:p>
            <a:pPr>
              <a:lnSpc>
                <a:spcPct val="150000"/>
              </a:lnSpc>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Sử </a:t>
            </a:r>
            <a:r>
              <a:rPr lang="en-US" sz="2400" dirty="0">
                <a:latin typeface="Times New Roman" panose="02020603050405020304" pitchFamily="18" charset="0"/>
                <a:cs typeface="Times New Roman" panose="02020603050405020304" pitchFamily="18" charset="0"/>
              </a:rPr>
              <a:t>dụng 2 mặt nạ H</a:t>
            </a:r>
            <a:r>
              <a:rPr lang="en-US" sz="2400" baseline="-25000" dirty="0">
                <a:latin typeface="Times New Roman" panose="02020603050405020304" pitchFamily="18" charset="0"/>
                <a:cs typeface="Times New Roman" panose="02020603050405020304" pitchFamily="18" charset="0"/>
              </a:rPr>
              <a:t>x</a:t>
            </a:r>
            <a:r>
              <a:rPr lang="en-US" sz="2400" dirty="0">
                <a:latin typeface="Times New Roman" panose="02020603050405020304" pitchFamily="18" charset="0"/>
                <a:cs typeface="Times New Roman" panose="02020603050405020304" pitchFamily="18" charset="0"/>
              </a:rPr>
              <a:t> và H</a:t>
            </a:r>
            <a:r>
              <a:rPr lang="en-US" sz="2400" baseline="-25000" dirty="0">
                <a:latin typeface="Times New Roman" panose="02020603050405020304" pitchFamily="18" charset="0"/>
                <a:cs typeface="Times New Roman" panose="02020603050405020304" pitchFamily="18" charset="0"/>
              </a:rPr>
              <a:t>y</a:t>
            </a:r>
            <a:r>
              <a:rPr lang="en-US" sz="2400" dirty="0">
                <a:latin typeface="Times New Roman" panose="02020603050405020304" pitchFamily="18" charset="0"/>
                <a:cs typeface="Times New Roman" panose="02020603050405020304" pitchFamily="18" charset="0"/>
              </a:rPr>
              <a:t> như </a:t>
            </a:r>
            <a:r>
              <a:rPr lang="en-US" sz="2400" dirty="0" smtClean="0">
                <a:latin typeface="Times New Roman" panose="02020603050405020304" pitchFamily="18" charset="0"/>
                <a:cs typeface="Times New Roman" panose="02020603050405020304" pitchFamily="18" charset="0"/>
              </a:rPr>
              <a:t>sau:</a:t>
            </a:r>
            <a:endParaRPr lang="en-US"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lang="en-US" sz="2400" dirty="0" smtClean="0">
                <a:latin typeface="Times New Roman" panose="02020603050405020304" pitchFamily="18" charset="0"/>
                <a:cs typeface="Times New Roman" panose="02020603050405020304" pitchFamily="18" charset="0"/>
              </a:rPr>
              <a:t>Thuật </a:t>
            </a:r>
            <a:r>
              <a:rPr lang="en-US" sz="2400" dirty="0">
                <a:latin typeface="Times New Roman" panose="02020603050405020304" pitchFamily="18" charset="0"/>
                <a:cs typeface="Times New Roman" panose="02020603050405020304" pitchFamily="18" charset="0"/>
              </a:rPr>
              <a:t>toán: </a:t>
            </a:r>
          </a:p>
          <a:p>
            <a:pPr marL="457200" lvl="1" indent="0">
              <a:lnSpc>
                <a:spcPct val="150000"/>
              </a:lnSpc>
              <a:buNone/>
            </a:pPr>
            <a:r>
              <a:rPr lang="en-US" dirty="0">
                <a:latin typeface="Times New Roman" panose="02020603050405020304" pitchFamily="18" charset="0"/>
                <a:cs typeface="Times New Roman" panose="02020603050405020304" pitchFamily="18" charset="0"/>
              </a:rPr>
              <a:t>+ Bước 1: tính I(x,y) ⊗ Hx = I</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và I(x,y) ⊗ Hy = I</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a:t>
            </a:r>
          </a:p>
          <a:p>
            <a:pPr marL="457200" lvl="1" indent="0">
              <a:lnSpc>
                <a:spcPct val="150000"/>
              </a:lnSpc>
              <a:buNone/>
            </a:pPr>
            <a:r>
              <a:rPr lang="en-US" dirty="0">
                <a:latin typeface="Times New Roman" panose="02020603050405020304" pitchFamily="18" charset="0"/>
                <a:cs typeface="Times New Roman" panose="02020603050405020304" pitchFamily="18" charset="0"/>
              </a:rPr>
              <a:t>+ Bước 2: Tính | I</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 +| I</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 = I</a:t>
            </a:r>
            <a:r>
              <a:rPr lang="en-US" baseline="-25000"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a:t>
            </a:r>
          </a:p>
          <a:p>
            <a:pPr marL="457200" lvl="1" indent="0">
              <a:lnSpc>
                <a:spcPct val="150000"/>
              </a:lnSpc>
              <a:buNone/>
            </a:pPr>
            <a:r>
              <a:rPr lang="en-US" dirty="0">
                <a:latin typeface="Times New Roman" panose="02020603050405020304" pitchFamily="18" charset="0"/>
                <a:cs typeface="Times New Roman" panose="02020603050405020304" pitchFamily="18" charset="0"/>
              </a:rPr>
              <a:t>+ Bước 3: Hiệu chỉnh I(x,y) = I</a:t>
            </a:r>
            <a:r>
              <a:rPr lang="en-US" baseline="-25000"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 θ ? 1 : 0</a:t>
            </a:r>
          </a:p>
          <a:p>
            <a:pPr marL="457200" lvl="1" indent="0">
              <a:buNone/>
            </a:pPr>
            <a:endParaRPr lang="en-US" dirty="0"/>
          </a:p>
        </p:txBody>
      </p:sp>
      <p:pic>
        <p:nvPicPr>
          <p:cNvPr id="13" name="Picture 12" descr="https://namlunoy.files.wordpress.com/2015/03/namlunoy_edge_detection_gradient_10.png"/>
          <p:cNvPicPr/>
          <p:nvPr/>
        </p:nvPicPr>
        <p:blipFill rotWithShape="1">
          <a:blip r:embed="rId2">
            <a:extLst>
              <a:ext uri="{28A0092B-C50C-407E-A947-70E740481C1C}">
                <a14:useLocalDpi xmlns:a14="http://schemas.microsoft.com/office/drawing/2010/main" val="0"/>
              </a:ext>
            </a:extLst>
          </a:blip>
          <a:srcRect b="16454"/>
          <a:stretch/>
        </p:blipFill>
        <p:spPr bwMode="auto">
          <a:xfrm>
            <a:off x="6468291" y="3041583"/>
            <a:ext cx="4572000" cy="959711"/>
          </a:xfrm>
          <a:prstGeom prst="rect">
            <a:avLst/>
          </a:prstGeom>
          <a:noFill/>
          <a:ln>
            <a:noFill/>
          </a:ln>
        </p:spPr>
      </p:pic>
    </p:spTree>
    <p:extLst>
      <p:ext uri="{BB962C8B-B14F-4D97-AF65-F5344CB8AC3E}">
        <p14:creationId xmlns:p14="http://schemas.microsoft.com/office/powerpoint/2010/main" val="337517171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915" y="477111"/>
            <a:ext cx="10515600" cy="1325563"/>
          </a:xfrm>
        </p:spPr>
        <p:txBody>
          <a:bodyPr/>
          <a:lstStyle/>
          <a:p>
            <a:r>
              <a:rPr lang="vi-VN" dirty="0" smtClean="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Cơ Sở Thực Tập </a:t>
            </a:r>
            <a:r>
              <a:rPr lang="vi-VN" dirty="0" smtClean="0">
                <a:solidFill>
                  <a:schemeClr val="accent1">
                    <a:lumMod val="75000"/>
                  </a:schemeClr>
                </a:solidFill>
                <a:effectLst>
                  <a:outerShdw blurRad="38100" dist="38100" dir="2700000" algn="tl">
                    <a:srgbClr val="000000">
                      <a:alpha val="43137"/>
                    </a:srgbClr>
                  </a:outerShdw>
                </a:effectLst>
              </a:rPr>
              <a:t>: </a:t>
            </a:r>
            <a:endParaRPr lang="en-US" dirty="0">
              <a:solidFill>
                <a:schemeClr val="accent1">
                  <a:lumMod val="75000"/>
                </a:schemeClr>
              </a:solidFill>
              <a:effectLst>
                <a:outerShdw blurRad="38100" dist="38100" dir="2700000" algn="tl">
                  <a:srgbClr val="000000">
                    <a:alpha val="43137"/>
                  </a:srgb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39892462"/>
              </p:ext>
            </p:extLst>
          </p:nvPr>
        </p:nvGraphicFramePr>
        <p:xfrm>
          <a:off x="838199" y="1802674"/>
          <a:ext cx="10657120" cy="1005840"/>
        </p:xfrm>
        <a:graphic>
          <a:graphicData uri="http://schemas.openxmlformats.org/drawingml/2006/table">
            <a:tbl>
              <a:tblPr firstRow="1" bandRow="1">
                <a:tableStyleId>{5C22544A-7EE6-4342-B048-85BDC9FD1C3A}</a:tableStyleId>
              </a:tblPr>
              <a:tblGrid>
                <a:gridCol w="2664280">
                  <a:extLst>
                    <a:ext uri="{9D8B030D-6E8A-4147-A177-3AD203B41FA5}">
                      <a16:colId xmlns:a16="http://schemas.microsoft.com/office/drawing/2014/main" val="3183545285"/>
                    </a:ext>
                  </a:extLst>
                </a:gridCol>
                <a:gridCol w="2664280">
                  <a:extLst>
                    <a:ext uri="{9D8B030D-6E8A-4147-A177-3AD203B41FA5}">
                      <a16:colId xmlns:a16="http://schemas.microsoft.com/office/drawing/2014/main" val="1320971844"/>
                    </a:ext>
                  </a:extLst>
                </a:gridCol>
                <a:gridCol w="2664280">
                  <a:extLst>
                    <a:ext uri="{9D8B030D-6E8A-4147-A177-3AD203B41FA5}">
                      <a16:colId xmlns:a16="http://schemas.microsoft.com/office/drawing/2014/main" val="3833968394"/>
                    </a:ext>
                  </a:extLst>
                </a:gridCol>
                <a:gridCol w="2664280">
                  <a:extLst>
                    <a:ext uri="{9D8B030D-6E8A-4147-A177-3AD203B41FA5}">
                      <a16:colId xmlns:a16="http://schemas.microsoft.com/office/drawing/2014/main" val="3425843214"/>
                    </a:ext>
                  </a:extLst>
                </a:gridCol>
              </a:tblGrid>
              <a:tr h="937347">
                <a:tc>
                  <a:txBody>
                    <a:bodyPr/>
                    <a:lstStyle/>
                    <a:p>
                      <a:pPr algn="ctr"/>
                      <a:endParaRPr lang="en-US" sz="1800" dirty="0"/>
                    </a:p>
                  </a:txBody>
                  <a:tcPr anchor="ctr"/>
                </a:tc>
                <a:tc>
                  <a:txBody>
                    <a:bodyPr/>
                    <a:lstStyle/>
                    <a:p>
                      <a:pPr algn="ctr"/>
                      <a:r>
                        <a:rPr lang="en-US" sz="2000" b="1" kern="1200" dirty="0" smtClean="0">
                          <a:solidFill>
                            <a:schemeClr val="lt1"/>
                          </a:solidFill>
                          <a:effectLst>
                            <a:outerShdw blurRad="38100" dist="38100" dir="2700000" algn="tl">
                              <a:srgbClr val="000000">
                                <a:alpha val="43137"/>
                              </a:srgbClr>
                            </a:outerShdw>
                          </a:effectLst>
                          <a:latin typeface="+mn-lt"/>
                          <a:ea typeface="+mn-ea"/>
                          <a:cs typeface="+mn-cs"/>
                        </a:rPr>
                        <a:t>Tên cơ sở thực tập</a:t>
                      </a:r>
                      <a:endParaRPr lang="en-US" sz="2000" dirty="0">
                        <a:effectLst>
                          <a:outerShdw blurRad="38100" dist="38100" dir="2700000" algn="tl">
                            <a:srgbClr val="000000">
                              <a:alpha val="43137"/>
                            </a:srgbClr>
                          </a:outerShdw>
                        </a:effectLst>
                      </a:endParaRPr>
                    </a:p>
                  </a:txBody>
                  <a:tcPr anchor="ctr"/>
                </a:tc>
                <a:tc>
                  <a:txBody>
                    <a:bodyPr/>
                    <a:lstStyle/>
                    <a:p>
                      <a:pPr algn="ctr"/>
                      <a:r>
                        <a:rPr lang="en-US" sz="2000" b="1" kern="1200" dirty="0" smtClean="0">
                          <a:solidFill>
                            <a:schemeClr val="lt1"/>
                          </a:solidFill>
                          <a:effectLst>
                            <a:outerShdw blurRad="38100" dist="38100" dir="2700000" algn="tl">
                              <a:srgbClr val="000000">
                                <a:alpha val="43137"/>
                              </a:srgbClr>
                            </a:outerShdw>
                          </a:effectLst>
                          <a:latin typeface="+mn-lt"/>
                          <a:ea typeface="+mn-ea"/>
                          <a:cs typeface="+mn-cs"/>
                        </a:rPr>
                        <a:t>Cán bộ hướng dẫn tại cơ sở thực tập</a:t>
                      </a:r>
                      <a:endParaRPr lang="en-US" sz="2000" dirty="0">
                        <a:effectLst>
                          <a:outerShdw blurRad="38100" dist="38100" dir="2700000" algn="tl">
                            <a:srgbClr val="000000">
                              <a:alpha val="43137"/>
                            </a:srgbClr>
                          </a:outerShdw>
                        </a:effectLst>
                      </a:endParaRPr>
                    </a:p>
                  </a:txBody>
                  <a:tcPr anchor="ctr"/>
                </a:tc>
                <a:tc>
                  <a:txBody>
                    <a:bodyPr/>
                    <a:lstStyle/>
                    <a:p>
                      <a:pPr algn="ctr"/>
                      <a:r>
                        <a:rPr lang="en-US" sz="2000" b="1" kern="1200" dirty="0" smtClean="0">
                          <a:solidFill>
                            <a:schemeClr val="lt1"/>
                          </a:solidFill>
                          <a:effectLst>
                            <a:outerShdw blurRad="38100" dist="38100" dir="2700000" algn="tl">
                              <a:srgbClr val="000000">
                                <a:alpha val="43137"/>
                              </a:srgbClr>
                            </a:outerShdw>
                          </a:effectLst>
                          <a:latin typeface="+mn-lt"/>
                          <a:ea typeface="+mn-ea"/>
                          <a:cs typeface="+mn-cs"/>
                        </a:rPr>
                        <a:t>Số điện thoại cán bộ hướng dẫn tại cơ sở thực tập</a:t>
                      </a:r>
                      <a:endParaRPr lang="en-US" sz="2000" dirty="0">
                        <a:effectLst>
                          <a:outerShdw blurRad="38100" dist="38100" dir="2700000" algn="tl">
                            <a:srgbClr val="000000">
                              <a:alpha val="43137"/>
                            </a:srgbClr>
                          </a:outerShdw>
                        </a:effectLst>
                      </a:endParaRPr>
                    </a:p>
                  </a:txBody>
                  <a:tcPr anchor="ctr"/>
                </a:tc>
                <a:extLst>
                  <a:ext uri="{0D108BD9-81ED-4DB2-BD59-A6C34878D82A}">
                    <a16:rowId xmlns:a16="http://schemas.microsoft.com/office/drawing/2014/main" val="103793054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87245830"/>
              </p:ext>
            </p:extLst>
          </p:nvPr>
        </p:nvGraphicFramePr>
        <p:xfrm>
          <a:off x="838200" y="2740020"/>
          <a:ext cx="2649581" cy="1753602"/>
        </p:xfrm>
        <a:graphic>
          <a:graphicData uri="http://schemas.openxmlformats.org/drawingml/2006/table">
            <a:tbl>
              <a:tblPr firstRow="1" bandRow="1">
                <a:tableStyleId>{8799B23B-EC83-4686-B30A-512413B5E67A}</a:tableStyleId>
              </a:tblPr>
              <a:tblGrid>
                <a:gridCol w="2649581">
                  <a:extLst>
                    <a:ext uri="{9D8B030D-6E8A-4147-A177-3AD203B41FA5}">
                      <a16:colId xmlns:a16="http://schemas.microsoft.com/office/drawing/2014/main" val="276428218"/>
                    </a:ext>
                  </a:extLst>
                </a:gridCol>
              </a:tblGrid>
              <a:tr h="876801">
                <a:tc>
                  <a:txBody>
                    <a:bodyPr/>
                    <a:lstStyle/>
                    <a:p>
                      <a:pPr algn="ctr"/>
                      <a:r>
                        <a:rPr lang="en-US" sz="1800" b="1" kern="1200" dirty="0" smtClean="0">
                          <a:solidFill>
                            <a:schemeClr val="tx1"/>
                          </a:solidFill>
                          <a:effectLst/>
                          <a:latin typeface="Times New Roman" panose="02020603050405020304" pitchFamily="18" charset="0"/>
                          <a:ea typeface="+mn-ea"/>
                          <a:cs typeface="Times New Roman" panose="02020603050405020304" pitchFamily="18" charset="0"/>
                        </a:rPr>
                        <a:t>Phạm Thị Mai</a:t>
                      </a:r>
                      <a:endParaRPr 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15574842"/>
                  </a:ext>
                </a:extLst>
              </a:tr>
              <a:tr h="876801">
                <a:tc>
                  <a:txBody>
                    <a:bodyPr/>
                    <a:lstStyle/>
                    <a:p>
                      <a:pPr algn="ctr"/>
                      <a:r>
                        <a:rPr lang="vi-VN" sz="1800" b="1" dirty="0" smtClean="0">
                          <a:latin typeface="Times New Roman" panose="02020603050405020304" pitchFamily="18" charset="0"/>
                          <a:cs typeface="Times New Roman" panose="02020603050405020304" pitchFamily="18" charset="0"/>
                        </a:rPr>
                        <a:t>Đỗ Thị Bích Ngọc </a:t>
                      </a:r>
                      <a:endParaRPr lang="en-US" sz="18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90849926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80773352"/>
              </p:ext>
            </p:extLst>
          </p:nvPr>
        </p:nvGraphicFramePr>
        <p:xfrm>
          <a:off x="3487784" y="2740022"/>
          <a:ext cx="8007537" cy="1753600"/>
        </p:xfrm>
        <a:graphic>
          <a:graphicData uri="http://schemas.openxmlformats.org/drawingml/2006/table">
            <a:tbl>
              <a:tblPr firstRow="1" bandRow="1">
                <a:tableStyleId>{0505E3EF-67EA-436B-97B2-0124C06EBD24}</a:tableStyleId>
              </a:tblPr>
              <a:tblGrid>
                <a:gridCol w="2669179">
                  <a:extLst>
                    <a:ext uri="{9D8B030D-6E8A-4147-A177-3AD203B41FA5}">
                      <a16:colId xmlns:a16="http://schemas.microsoft.com/office/drawing/2014/main" val="2568344621"/>
                    </a:ext>
                  </a:extLst>
                </a:gridCol>
                <a:gridCol w="2669179">
                  <a:extLst>
                    <a:ext uri="{9D8B030D-6E8A-4147-A177-3AD203B41FA5}">
                      <a16:colId xmlns:a16="http://schemas.microsoft.com/office/drawing/2014/main" val="2611051941"/>
                    </a:ext>
                  </a:extLst>
                </a:gridCol>
                <a:gridCol w="2669179">
                  <a:extLst>
                    <a:ext uri="{9D8B030D-6E8A-4147-A177-3AD203B41FA5}">
                      <a16:colId xmlns:a16="http://schemas.microsoft.com/office/drawing/2014/main" val="968091600"/>
                    </a:ext>
                  </a:extLst>
                </a:gridCol>
              </a:tblGrid>
              <a:tr h="1753600">
                <a:tc>
                  <a:txBody>
                    <a:bodyPr/>
                    <a:lstStyle/>
                    <a:p>
                      <a:pPr algn="ct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Công ty cổ phần sáng tạo và truyền thông đa phương tiện IGC</a:t>
                      </a:r>
                      <a:endParaRPr 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Lưu Trường An</a:t>
                      </a:r>
                      <a:endParaRPr lang="en-US" b="1"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0971642295</a:t>
                      </a:r>
                      <a:endParaRPr lang="en-US"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87202474"/>
                  </a:ext>
                </a:extLst>
              </a:tr>
            </a:tbl>
          </a:graphicData>
        </a:graphic>
      </p:graphicFrame>
    </p:spTree>
    <p:extLst>
      <p:ext uri="{BB962C8B-B14F-4D97-AF65-F5344CB8AC3E}">
        <p14:creationId xmlns:p14="http://schemas.microsoft.com/office/powerpoint/2010/main" val="23808751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406" y="0"/>
            <a:ext cx="10515600" cy="1325563"/>
          </a:xfrm>
        </p:spPr>
        <p:txBody>
          <a:bodyPr>
            <a:normAutofit fontScale="90000"/>
          </a:bodyPr>
          <a:lstStyle/>
          <a:p>
            <a:pPr algn="ctr"/>
            <a:r>
              <a:rPr lang="vi-VN" sz="3600" b="1" dirty="0" smtClean="0">
                <a:solidFill>
                  <a:schemeClr val="accent1">
                    <a:lumMod val="75000"/>
                  </a:schemeClr>
                </a:solidFill>
                <a:cs typeface="Times New Roman" panose="02020603050405020304" pitchFamily="18" charset="0"/>
              </a:rPr>
              <a:t/>
            </a:r>
            <a:br>
              <a:rPr lang="vi-VN" sz="3600" b="1" dirty="0" smtClean="0">
                <a:solidFill>
                  <a:schemeClr val="accent1">
                    <a:lumMod val="75000"/>
                  </a:schemeClr>
                </a:solidFill>
                <a:cs typeface="Times New Roman" panose="02020603050405020304" pitchFamily="18" charset="0"/>
              </a:rPr>
            </a:br>
            <a:r>
              <a:rPr lang="vi-VN" sz="4000" b="1" dirty="0" smtClean="0">
                <a:solidFill>
                  <a:schemeClr val="accent1">
                    <a:lumMod val="75000"/>
                  </a:schemeClr>
                </a:solidFill>
                <a:cs typeface="Times New Roman" panose="02020603050405020304" pitchFamily="18" charset="0"/>
              </a:rPr>
              <a:t>NHẬN </a:t>
            </a:r>
            <a:r>
              <a:rPr lang="vi-VN" sz="4000" b="1" dirty="0">
                <a:solidFill>
                  <a:schemeClr val="accent1">
                    <a:lumMod val="75000"/>
                  </a:schemeClr>
                </a:solidFill>
                <a:cs typeface="Times New Roman" panose="02020603050405020304" pitchFamily="18" charset="0"/>
              </a:rPr>
              <a:t>DẠNG BIỂN SỐ XE SỬ DỤNG PHƯƠNG PHÁP TÁCH KÝ TỰ</a:t>
            </a:r>
            <a:endParaRPr lang="en-US" sz="4000" dirty="0"/>
          </a:p>
        </p:txBody>
      </p:sp>
      <p:sp>
        <p:nvSpPr>
          <p:cNvPr id="3" name="Content Placeholder 2"/>
          <p:cNvSpPr>
            <a:spLocks noGrp="1"/>
          </p:cNvSpPr>
          <p:nvPr>
            <p:ph idx="1"/>
          </p:nvPr>
        </p:nvSpPr>
        <p:spPr/>
        <p:txBody>
          <a:bodyPr/>
          <a:lstStyle/>
          <a:p>
            <a:pPr marL="0" indent="0">
              <a:buNone/>
            </a:pPr>
            <a:r>
              <a:rPr lang="vi-VN" sz="3200"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Nhận dạng biển số xe</a:t>
            </a:r>
            <a:endParaRPr lang="vi-VN" sz="3200" dirty="0">
              <a:solidFill>
                <a:schemeClr val="accent1">
                  <a:lumMod val="75000"/>
                </a:schemeClr>
              </a:solidFill>
            </a:endParaRPr>
          </a:p>
          <a:p>
            <a:pPr lvl="0">
              <a:buFont typeface="Wingdings" panose="05000000000000000000" pitchFamily="2" charset="2"/>
              <a:buChar char="Ø"/>
            </a:pPr>
            <a:r>
              <a:rPr lang="en-US" dirty="0"/>
              <a:t> </a:t>
            </a:r>
            <a:r>
              <a:rPr lang="en-US" dirty="0">
                <a:latin typeface="Times New Roman" panose="02020603050405020304" pitchFamily="18" charset="0"/>
                <a:cs typeface="Times New Roman" panose="02020603050405020304" pitchFamily="18" charset="0"/>
              </a:rPr>
              <a:t>Làm nổi biên bằng mặt nạ </a:t>
            </a:r>
            <a:r>
              <a:rPr lang="en-US" dirty="0" smtClean="0">
                <a:latin typeface="Times New Roman" panose="02020603050405020304" pitchFamily="18" charset="0"/>
                <a:cs typeface="Times New Roman" panose="02020603050405020304" pitchFamily="18" charset="0"/>
              </a:rPr>
              <a:t>Sobel</a:t>
            </a:r>
            <a:endParaRPr lang="vi-VN" dirty="0" smtClean="0">
              <a:solidFill>
                <a:schemeClr val="accent1">
                  <a:lumMod val="5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Kết </a:t>
            </a:r>
            <a:r>
              <a:rPr lang="en-US" dirty="0">
                <a:latin typeface="Times New Roman" panose="02020603050405020304" pitchFamily="18" charset="0"/>
                <a:cs typeface="Times New Roman" panose="02020603050405020304" pitchFamily="18" charset="0"/>
              </a:rPr>
              <a:t>quả thu được:</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05593" y="3401422"/>
            <a:ext cx="3291842" cy="2775541"/>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5952308" y="3401422"/>
            <a:ext cx="3322320" cy="2775541"/>
          </a:xfrm>
          <a:prstGeom prst="rect">
            <a:avLst/>
          </a:prstGeom>
        </p:spPr>
      </p:pic>
      <p:sp>
        <p:nvSpPr>
          <p:cNvPr id="7" name="TextBox 6"/>
          <p:cNvSpPr txBox="1"/>
          <p:nvPr/>
        </p:nvSpPr>
        <p:spPr>
          <a:xfrm>
            <a:off x="2991394" y="6276915"/>
            <a:ext cx="5603965" cy="400110"/>
          </a:xfrm>
          <a:prstGeom prst="rect">
            <a:avLst/>
          </a:prstGeom>
          <a:noFill/>
        </p:spPr>
        <p:txBody>
          <a:bodyPr wrap="square" rtlCol="0">
            <a:spAutoFit/>
          </a:bodyPr>
          <a:lstStyle/>
          <a:p>
            <a:r>
              <a:rPr lang="vi-VN" sz="2000" i="1" dirty="0">
                <a:latin typeface="Times New Roman" panose="02020603050405020304" pitchFamily="18" charset="0"/>
                <a:cs typeface="Times New Roman" panose="02020603050405020304" pitchFamily="18" charset="0"/>
              </a:rPr>
              <a:t>Hình ảnh trước và sau khi làm nổi biên bằng Sobel</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71552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217" y="0"/>
            <a:ext cx="10515600" cy="1325563"/>
          </a:xfrm>
        </p:spPr>
        <p:txBody>
          <a:bodyPr>
            <a:normAutofit fontScale="90000"/>
          </a:bodyPr>
          <a:lstStyle/>
          <a:p>
            <a:pPr algn="ctr"/>
            <a:r>
              <a:rPr lang="vi-VN" sz="3600" b="1" dirty="0" smtClean="0">
                <a:solidFill>
                  <a:schemeClr val="accent1">
                    <a:lumMod val="75000"/>
                  </a:schemeClr>
                </a:solidFill>
                <a:cs typeface="Times New Roman" panose="02020603050405020304" pitchFamily="18" charset="0"/>
              </a:rPr>
              <a:t/>
            </a:r>
            <a:br>
              <a:rPr lang="vi-VN" sz="3600" b="1" dirty="0" smtClean="0">
                <a:solidFill>
                  <a:schemeClr val="accent1">
                    <a:lumMod val="75000"/>
                  </a:schemeClr>
                </a:solidFill>
                <a:cs typeface="Times New Roman" panose="02020603050405020304" pitchFamily="18" charset="0"/>
              </a:rPr>
            </a:br>
            <a:r>
              <a:rPr lang="vi-VN" sz="4000" b="1" dirty="0" smtClean="0">
                <a:solidFill>
                  <a:schemeClr val="accent1">
                    <a:lumMod val="75000"/>
                  </a:schemeClr>
                </a:solidFill>
                <a:cs typeface="Times New Roman" panose="02020603050405020304" pitchFamily="18" charset="0"/>
              </a:rPr>
              <a:t>NHẬN </a:t>
            </a:r>
            <a:r>
              <a:rPr lang="vi-VN" sz="4000" b="1" dirty="0">
                <a:solidFill>
                  <a:schemeClr val="accent1">
                    <a:lumMod val="75000"/>
                  </a:schemeClr>
                </a:solidFill>
                <a:cs typeface="Times New Roman" panose="02020603050405020304" pitchFamily="18" charset="0"/>
              </a:rPr>
              <a:t>DẠNG BIỂN SỐ XE SỬ DỤNG PHƯƠNG PHÁP TÁCH KÝ TỰ</a:t>
            </a:r>
            <a:endParaRPr lang="en-US" sz="4000" dirty="0"/>
          </a:p>
        </p:txBody>
      </p:sp>
      <p:sp>
        <p:nvSpPr>
          <p:cNvPr id="3" name="Content Placeholder 2"/>
          <p:cNvSpPr>
            <a:spLocks noGrp="1"/>
          </p:cNvSpPr>
          <p:nvPr>
            <p:ph idx="1"/>
          </p:nvPr>
        </p:nvSpPr>
        <p:spPr/>
        <p:txBody>
          <a:bodyPr>
            <a:normAutofit/>
          </a:bodyPr>
          <a:lstStyle/>
          <a:p>
            <a:pPr marL="0" indent="0">
              <a:lnSpc>
                <a:spcPct val="150000"/>
              </a:lnSpc>
              <a:buNone/>
            </a:pPr>
            <a:r>
              <a:rPr lang="vi-VN" sz="3200"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Nhận dạng biển số </a:t>
            </a:r>
            <a:r>
              <a:rPr lang="en-US" sz="3200" b="1" dirty="0" smtClean="0">
                <a:latin typeface="Times New Roman" panose="02020603050405020304" pitchFamily="18" charset="0"/>
                <a:cs typeface="Times New Roman" panose="02020603050405020304" pitchFamily="18" charset="0"/>
              </a:rPr>
              <a:t>xe</a:t>
            </a:r>
            <a:endParaRPr lang="vi-VN" sz="3200" dirty="0" smtClean="0">
              <a:solidFill>
                <a:schemeClr val="accent1">
                  <a:lumMod val="75000"/>
                </a:schemeClr>
              </a:solidFill>
              <a:latin typeface="+mj-lt"/>
            </a:endParaRPr>
          </a:p>
          <a:p>
            <a:pPr lvl="0">
              <a:lnSpc>
                <a:spcPct val="150000"/>
              </a:lnSpc>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Xóa </a:t>
            </a:r>
            <a:r>
              <a:rPr lang="en-US" dirty="0">
                <a:latin typeface="Times New Roman" panose="02020603050405020304" pitchFamily="18" charset="0"/>
                <a:cs typeface="Times New Roman" panose="02020603050405020304" pitchFamily="18" charset="0"/>
              </a:rPr>
              <a:t>các khoảng trong </a:t>
            </a:r>
            <a:r>
              <a:rPr lang="en-US" dirty="0" smtClean="0">
                <a:latin typeface="Times New Roman" panose="02020603050405020304" pitchFamily="18" charset="0"/>
                <a:cs typeface="Times New Roman" panose="02020603050405020304" pitchFamily="18" charset="0"/>
              </a:rPr>
              <a:t>biên</a:t>
            </a:r>
            <a:endParaRPr lang="vi-VN" sz="1050" dirty="0" smtClean="0"/>
          </a:p>
          <a:p>
            <a:pPr lvl="1">
              <a:lnSpc>
                <a:spcPct val="150000"/>
              </a:lnSpc>
              <a:buFont typeface="Wingdings" panose="05000000000000000000" pitchFamily="2" charset="2"/>
              <a:buChar char="ü"/>
            </a:pPr>
            <a:r>
              <a:rPr lang="en-US" sz="2800" dirty="0" smtClean="0">
                <a:latin typeface="Times New Roman" panose="02020603050405020304" pitchFamily="18" charset="0"/>
                <a:cs typeface="Times New Roman" panose="02020603050405020304" pitchFamily="18" charset="0"/>
              </a:rPr>
              <a:t>Tiến hành tìm ở khoảng trong biên và biến đổi các pixel có bit là 0 thành 1 để đồng nhất một khối</a:t>
            </a:r>
          </a:p>
          <a:p>
            <a:pPr lvl="1">
              <a:lnSpc>
                <a:spcPct val="150000"/>
              </a:lnSpc>
              <a:buFont typeface="Wingdings" panose="05000000000000000000" pitchFamily="2" charset="2"/>
              <a:buChar char="ü"/>
            </a:pPr>
            <a:r>
              <a:rPr lang="en-US" sz="2800" dirty="0" smtClean="0">
                <a:latin typeface="Times New Roman" panose="02020603050405020304" pitchFamily="18" charset="0"/>
                <a:cs typeface="Times New Roman" panose="02020603050405020304" pitchFamily="18" charset="0"/>
              </a:rPr>
              <a:t>Trong matlab có thể dùng hàm:</a:t>
            </a:r>
          </a:p>
          <a:p>
            <a:pPr lvl="1">
              <a:lnSpc>
                <a:spcPct val="150000"/>
              </a:lnSpc>
              <a:buFont typeface="Wingdings" panose="05000000000000000000" pitchFamily="2" charset="2"/>
              <a:buChar char="ü"/>
            </a:pPr>
            <a:r>
              <a:rPr lang="en-US" sz="2800" dirty="0" smtClean="0">
                <a:latin typeface="Times New Roman" panose="02020603050405020304" pitchFamily="18" charset="0"/>
                <a:cs typeface="Times New Roman" panose="02020603050405020304" pitchFamily="18" charset="0"/>
              </a:rPr>
              <a:t>	imfill(image,’holes’);</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886934"/>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343" y="0"/>
            <a:ext cx="10515600" cy="1325563"/>
          </a:xfrm>
        </p:spPr>
        <p:txBody>
          <a:bodyPr>
            <a:normAutofit fontScale="90000"/>
          </a:bodyPr>
          <a:lstStyle/>
          <a:p>
            <a:pPr algn="ctr"/>
            <a:r>
              <a:rPr lang="vi-VN" sz="4000" b="1" dirty="0" smtClean="0">
                <a:solidFill>
                  <a:schemeClr val="accent1">
                    <a:lumMod val="75000"/>
                  </a:schemeClr>
                </a:solidFill>
                <a:cs typeface="Times New Roman" panose="02020603050405020304" pitchFamily="18" charset="0"/>
              </a:rPr>
              <a:t/>
            </a:r>
            <a:br>
              <a:rPr lang="vi-VN" sz="4000" b="1" dirty="0" smtClean="0">
                <a:solidFill>
                  <a:schemeClr val="accent1">
                    <a:lumMod val="75000"/>
                  </a:schemeClr>
                </a:solidFill>
                <a:cs typeface="Times New Roman" panose="02020603050405020304" pitchFamily="18" charset="0"/>
              </a:rPr>
            </a:br>
            <a:r>
              <a:rPr lang="vi-VN" sz="4000" b="1" dirty="0" smtClean="0">
                <a:solidFill>
                  <a:schemeClr val="accent1">
                    <a:lumMod val="75000"/>
                  </a:schemeClr>
                </a:solidFill>
                <a:cs typeface="Times New Roman" panose="02020603050405020304" pitchFamily="18" charset="0"/>
              </a:rPr>
              <a:t>NHẬN </a:t>
            </a:r>
            <a:r>
              <a:rPr lang="vi-VN" sz="4000" b="1" dirty="0">
                <a:solidFill>
                  <a:schemeClr val="accent1">
                    <a:lumMod val="75000"/>
                  </a:schemeClr>
                </a:solidFill>
                <a:cs typeface="Times New Roman" panose="02020603050405020304" pitchFamily="18" charset="0"/>
              </a:rPr>
              <a:t>DẠNG BIỂN SỐ XE SỬ DỤNG PHƯƠNG PHÁP TÁCH KÝ TỰ</a:t>
            </a:r>
            <a:endParaRPr lang="en-US" sz="4000" dirty="0"/>
          </a:p>
        </p:txBody>
      </p:sp>
      <p:sp>
        <p:nvSpPr>
          <p:cNvPr id="3" name="Content Placeholder 2"/>
          <p:cNvSpPr>
            <a:spLocks noGrp="1"/>
          </p:cNvSpPr>
          <p:nvPr>
            <p:ph idx="1"/>
          </p:nvPr>
        </p:nvSpPr>
        <p:spPr>
          <a:xfrm>
            <a:off x="838200" y="1825625"/>
            <a:ext cx="10526486" cy="4888684"/>
          </a:xfrm>
        </p:spPr>
        <p:txBody>
          <a:bodyPr>
            <a:normAutofit fontScale="92500" lnSpcReduction="10000"/>
          </a:bodyPr>
          <a:lstStyle/>
          <a:p>
            <a:pPr marL="0" indent="0">
              <a:buNone/>
            </a:pPr>
            <a:r>
              <a:rPr lang="vi-VN" sz="3200"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Nhận dạng biển số </a:t>
            </a:r>
            <a:r>
              <a:rPr lang="en-US" sz="3200" b="1" dirty="0" smtClean="0">
                <a:latin typeface="Times New Roman" panose="02020603050405020304" pitchFamily="18" charset="0"/>
                <a:cs typeface="Times New Roman" panose="02020603050405020304" pitchFamily="18" charset="0"/>
              </a:rPr>
              <a:t>xe</a:t>
            </a:r>
            <a:endParaRPr lang="vi-VN" sz="3200" dirty="0" smtClean="0">
              <a:solidFill>
                <a:schemeClr val="accent1">
                  <a:lumMod val="75000"/>
                </a:schemeClr>
              </a:solidFill>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Nhận dạng </a:t>
            </a:r>
            <a:r>
              <a:rPr lang="en-US" sz="2400" dirty="0">
                <a:latin typeface="Times New Roman" panose="02020603050405020304" pitchFamily="18" charset="0"/>
                <a:cs typeface="Times New Roman" panose="02020603050405020304" pitchFamily="18" charset="0"/>
              </a:rPr>
              <a:t>các khối hình chữ nhật, tìm ra khối phù hợp </a:t>
            </a:r>
            <a:r>
              <a:rPr lang="en-US" sz="2400" dirty="0" smtClean="0">
                <a:latin typeface="Times New Roman" panose="02020603050405020304" pitchFamily="18" charset="0"/>
                <a:cs typeface="Times New Roman" panose="02020603050405020304" pitchFamily="18" charset="0"/>
              </a:rPr>
              <a:t>nhất</a:t>
            </a:r>
            <a:endParaRPr lang="vi-V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Ý tưởng: tạo hình khối áp vào ảnh xác định đâu ra hình chữ nhật</a:t>
            </a: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Các hàm sử dụng : </a:t>
            </a:r>
            <a:endParaRPr lang="vi-VN" dirty="0" smtClean="0">
              <a:latin typeface="Times New Roman" panose="02020603050405020304" pitchFamily="18" charset="0"/>
              <a:cs typeface="Times New Roman" panose="02020603050405020304" pitchFamily="18" charset="0"/>
            </a:endParaRPr>
          </a:p>
          <a:p>
            <a:pPr lvl="2">
              <a:lnSpc>
                <a:spcPct val="150000"/>
              </a:lnSpc>
            </a:pPr>
            <a:r>
              <a:rPr lang="en-US" sz="2400" dirty="0" smtClean="0">
                <a:latin typeface="Times New Roman" panose="02020603050405020304" pitchFamily="18" charset="0"/>
                <a:cs typeface="Times New Roman" panose="02020603050405020304" pitchFamily="18" charset="0"/>
              </a:rPr>
              <a:t>Strel</a:t>
            </a:r>
            <a:r>
              <a:rPr lang="en-US" sz="2400" dirty="0">
                <a:latin typeface="Times New Roman" panose="02020603050405020304" pitchFamily="18" charset="0"/>
                <a:cs typeface="Times New Roman" panose="02020603050405020304" pitchFamily="18" charset="0"/>
              </a:rPr>
              <a:t>: dựa vào đặc điểm cấu trúc hình thái</a:t>
            </a:r>
          </a:p>
          <a:p>
            <a:pPr lvl="2">
              <a:lnSpc>
                <a:spcPct val="150000"/>
              </a:lnSpc>
            </a:pPr>
            <a:r>
              <a:rPr lang="en-US" sz="2400" dirty="0" smtClean="0">
                <a:latin typeface="Times New Roman" panose="02020603050405020304" pitchFamily="18" charset="0"/>
                <a:cs typeface="Times New Roman" panose="02020603050405020304" pitchFamily="18" charset="0"/>
              </a:rPr>
              <a:t>Imdilate</a:t>
            </a:r>
            <a:r>
              <a:rPr lang="en-US" sz="2400" dirty="0">
                <a:latin typeface="Times New Roman" panose="02020603050405020304" pitchFamily="18" charset="0"/>
                <a:cs typeface="Times New Roman" panose="02020603050405020304" pitchFamily="18" charset="0"/>
              </a:rPr>
              <a:t>: nới rộng biên</a:t>
            </a:r>
          </a:p>
          <a:p>
            <a:pPr lvl="2">
              <a:lnSpc>
                <a:spcPct val="150000"/>
              </a:lnSpc>
            </a:pPr>
            <a:r>
              <a:rPr lang="en-US" sz="2400" dirty="0" smtClean="0">
                <a:latin typeface="Times New Roman" panose="02020603050405020304" pitchFamily="18" charset="0"/>
                <a:cs typeface="Times New Roman" panose="02020603050405020304" pitchFamily="18" charset="0"/>
              </a:rPr>
              <a:t>Imfill</a:t>
            </a:r>
            <a:r>
              <a:rPr lang="en-US" sz="2400" dirty="0">
                <a:latin typeface="Times New Roman" panose="02020603050405020304" pitchFamily="18" charset="0"/>
                <a:cs typeface="Times New Roman" panose="02020603050405020304" pitchFamily="18" charset="0"/>
              </a:rPr>
              <a:t>: lấp đầy lỗ hổng của hình ảnh nhị phân</a:t>
            </a:r>
          </a:p>
          <a:p>
            <a:pPr lvl="2">
              <a:lnSpc>
                <a:spcPct val="150000"/>
              </a:lnSpc>
            </a:pPr>
            <a:r>
              <a:rPr lang="en-US" sz="2400" dirty="0" smtClean="0">
                <a:latin typeface="Times New Roman" panose="02020603050405020304" pitchFamily="18" charset="0"/>
                <a:cs typeface="Times New Roman" panose="02020603050405020304" pitchFamily="18" charset="0"/>
              </a:rPr>
              <a:t>Imerode</a:t>
            </a:r>
            <a:r>
              <a:rPr lang="en-US" sz="2400" dirty="0">
                <a:latin typeface="Times New Roman" panose="02020603050405020304" pitchFamily="18" charset="0"/>
                <a:cs typeface="Times New Roman" panose="02020603050405020304" pitchFamily="18" charset="0"/>
              </a:rPr>
              <a:t>: xác định phần tử </a:t>
            </a:r>
          </a:p>
          <a:p>
            <a:pPr lvl="2">
              <a:lnSpc>
                <a:spcPct val="150000"/>
              </a:lnSpc>
            </a:pPr>
            <a:r>
              <a:rPr lang="en-US" sz="2400" dirty="0" smtClean="0">
                <a:latin typeface="Times New Roman" panose="02020603050405020304" pitchFamily="18" charset="0"/>
                <a:cs typeface="Times New Roman" panose="02020603050405020304" pitchFamily="18" charset="0"/>
              </a:rPr>
              <a:t>Regionprops</a:t>
            </a:r>
            <a:r>
              <a:rPr lang="en-US" sz="2400" dirty="0">
                <a:latin typeface="Times New Roman" panose="02020603050405020304" pitchFamily="18" charset="0"/>
                <a:cs typeface="Times New Roman" panose="02020603050405020304" pitchFamily="18" charset="0"/>
              </a:rPr>
              <a:t>: bao quanh các kí tự</a:t>
            </a:r>
          </a:p>
          <a:p>
            <a:pPr marL="457200" lvl="1" indent="0">
              <a:buNone/>
            </a:pP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p:txBody>
      </p:sp>
      <p:pic>
        <p:nvPicPr>
          <p:cNvPr id="5" name="Picture 4" descr="Không có mô tả."/>
          <p:cNvPicPr/>
          <p:nvPr/>
        </p:nvPicPr>
        <p:blipFill rotWithShape="1">
          <a:blip r:embed="rId2">
            <a:extLst>
              <a:ext uri="{28A0092B-C50C-407E-A947-70E740481C1C}">
                <a14:useLocalDpi xmlns:a14="http://schemas.microsoft.com/office/drawing/2010/main" val="0"/>
              </a:ext>
            </a:extLst>
          </a:blip>
          <a:srcRect l="1" t="1" r="7969" b="1516"/>
          <a:stretch/>
        </p:blipFill>
        <p:spPr bwMode="auto">
          <a:xfrm>
            <a:off x="7914731" y="3405596"/>
            <a:ext cx="3181350" cy="2476500"/>
          </a:xfrm>
          <a:prstGeom prst="rect">
            <a:avLst/>
          </a:prstGeom>
          <a:noFill/>
          <a:ln>
            <a:noFill/>
          </a:ln>
          <a:extLst>
            <a:ext uri="{53640926-AAD7-44D8-BBD7-CCE9431645EC}">
              <a14:shadowObscured xmlns:a14="http://schemas.microsoft.com/office/drawing/2010/main"/>
            </a:ext>
          </a:extLst>
        </p:spPr>
      </p:pic>
      <p:sp>
        <p:nvSpPr>
          <p:cNvPr id="4" name="TextBox 3"/>
          <p:cNvSpPr txBox="1"/>
          <p:nvPr/>
        </p:nvSpPr>
        <p:spPr>
          <a:xfrm>
            <a:off x="8427720" y="6012826"/>
            <a:ext cx="2155371" cy="400110"/>
          </a:xfrm>
          <a:prstGeom prst="rect">
            <a:avLst/>
          </a:prstGeom>
          <a:noFill/>
        </p:spPr>
        <p:txBody>
          <a:bodyPr wrap="square" rtlCol="0">
            <a:spAutoFit/>
          </a:bodyPr>
          <a:lstStyle/>
          <a:p>
            <a:r>
              <a:rPr lang="vi-VN" sz="2000" i="1" dirty="0" smtClean="0">
                <a:latin typeface="Times New Roman" panose="02020603050405020304" pitchFamily="18" charset="0"/>
                <a:cs typeface="Times New Roman" panose="02020603050405020304" pitchFamily="18" charset="0"/>
              </a:rPr>
              <a:t>Kết quả thu được </a:t>
            </a:r>
            <a:endParaRPr 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160431"/>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343" y="0"/>
            <a:ext cx="10515600" cy="1325563"/>
          </a:xfrm>
        </p:spPr>
        <p:txBody>
          <a:bodyPr>
            <a:normAutofit fontScale="90000"/>
          </a:bodyPr>
          <a:lstStyle/>
          <a:p>
            <a:pPr algn="ctr"/>
            <a:r>
              <a:rPr lang="vi-VN" sz="4000" b="1" dirty="0" smtClean="0">
                <a:solidFill>
                  <a:schemeClr val="accent1">
                    <a:lumMod val="75000"/>
                  </a:schemeClr>
                </a:solidFill>
                <a:cs typeface="Times New Roman" panose="02020603050405020304" pitchFamily="18" charset="0"/>
              </a:rPr>
              <a:t/>
            </a:r>
            <a:br>
              <a:rPr lang="vi-VN" sz="4000" b="1" dirty="0" smtClean="0">
                <a:solidFill>
                  <a:schemeClr val="accent1">
                    <a:lumMod val="75000"/>
                  </a:schemeClr>
                </a:solidFill>
                <a:cs typeface="Times New Roman" panose="02020603050405020304" pitchFamily="18" charset="0"/>
              </a:rPr>
            </a:br>
            <a:r>
              <a:rPr lang="vi-VN" sz="4000" b="1" dirty="0" smtClean="0">
                <a:solidFill>
                  <a:schemeClr val="accent1">
                    <a:lumMod val="75000"/>
                  </a:schemeClr>
                </a:solidFill>
                <a:cs typeface="Times New Roman" panose="02020603050405020304" pitchFamily="18" charset="0"/>
              </a:rPr>
              <a:t>NHẬN </a:t>
            </a:r>
            <a:r>
              <a:rPr lang="vi-VN" sz="4000" b="1" dirty="0">
                <a:solidFill>
                  <a:schemeClr val="accent1">
                    <a:lumMod val="75000"/>
                  </a:schemeClr>
                </a:solidFill>
                <a:cs typeface="Times New Roman" panose="02020603050405020304" pitchFamily="18" charset="0"/>
              </a:rPr>
              <a:t>DẠNG BIỂN SỐ XE SỬ DỤNG PHƯƠNG PHÁP TÁCH KÝ TỰ</a:t>
            </a:r>
            <a:endParaRPr lang="en-US" sz="4000" dirty="0"/>
          </a:p>
        </p:txBody>
      </p:sp>
      <p:sp>
        <p:nvSpPr>
          <p:cNvPr id="3" name="Content Placeholder 2"/>
          <p:cNvSpPr>
            <a:spLocks noGrp="1"/>
          </p:cNvSpPr>
          <p:nvPr>
            <p:ph idx="1"/>
          </p:nvPr>
        </p:nvSpPr>
        <p:spPr/>
        <p:txBody>
          <a:bodyPr/>
          <a:lstStyle/>
          <a:p>
            <a:pPr marL="0" indent="0">
              <a:buNone/>
            </a:pPr>
            <a:r>
              <a:rPr lang="vi-VN" sz="3200"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Nhận dạng biển số </a:t>
            </a:r>
            <a:r>
              <a:rPr lang="en-US" sz="3200" b="1" dirty="0" smtClean="0">
                <a:latin typeface="Times New Roman" panose="02020603050405020304" pitchFamily="18" charset="0"/>
                <a:cs typeface="Times New Roman" panose="02020603050405020304" pitchFamily="18" charset="0"/>
              </a:rPr>
              <a:t>xe</a:t>
            </a:r>
            <a:endParaRPr lang="vi-VN" sz="3200" dirty="0" smtClean="0">
              <a:solidFill>
                <a:schemeClr val="accent1">
                  <a:lumMod val="75000"/>
                </a:schemeClr>
              </a:solidFill>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Tiến </a:t>
            </a:r>
            <a:r>
              <a:rPr lang="en-US" sz="2400" dirty="0">
                <a:latin typeface="Times New Roman" panose="02020603050405020304" pitchFamily="18" charset="0"/>
                <a:cs typeface="Times New Roman" panose="02020603050405020304" pitchFamily="18" charset="0"/>
              </a:rPr>
              <a:t>hành cắt ảnh </a:t>
            </a:r>
            <a:r>
              <a:rPr lang="vi-VN" sz="2400" dirty="0" smtClean="0">
                <a:latin typeface="Times New Roman" panose="02020603050405020304" pitchFamily="18" charset="0"/>
                <a:cs typeface="Times New Roman" panose="02020603050405020304" pitchFamily="18" charset="0"/>
              </a:rPr>
              <a:t>vùng chứa biển số xe </a:t>
            </a:r>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Thông thường ta cần đưa ảnh về một kích thước đã được quy định sẵn để các ký tự sau khi tách được sẽ có cùng một kích thước chuẩn giúp quá trình nhận dạng được dễ dàng và chuẩn xác </a:t>
            </a:r>
            <a:r>
              <a:rPr lang="vi-VN" dirty="0">
                <a:latin typeface="Times New Roman" panose="02020603050405020304" pitchFamily="18" charset="0"/>
                <a:cs typeface="Times New Roman" panose="02020603050405020304" pitchFamily="18" charset="0"/>
              </a:rPr>
              <a:t>hơn. </a:t>
            </a:r>
            <a:endParaRPr lang="en-US"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Hàm sử </a:t>
            </a:r>
            <a:r>
              <a:rPr lang="en-US" dirty="0" smtClean="0">
                <a:latin typeface="Times New Roman" panose="02020603050405020304" pitchFamily="18" charset="0"/>
                <a:cs typeface="Times New Roman" panose="02020603050405020304" pitchFamily="18" charset="0"/>
              </a:rPr>
              <a:t>dụng </a:t>
            </a:r>
            <a:r>
              <a:rPr lang="en-US" dirty="0">
                <a:latin typeface="Times New Roman" panose="02020603050405020304" pitchFamily="18" charset="0"/>
                <a:cs typeface="Times New Roman" panose="02020603050405020304" pitchFamily="18" charset="0"/>
              </a:rPr>
              <a:t>chính </a:t>
            </a:r>
            <a:r>
              <a:rPr lang="en-US" dirty="0" smtClean="0">
                <a:latin typeface="Times New Roman" panose="02020603050405020304" pitchFamily="18" charset="0"/>
                <a:cs typeface="Times New Roman" panose="02020603050405020304" pitchFamily="18" charset="0"/>
              </a:rPr>
              <a:t>:</a:t>
            </a:r>
            <a:endParaRPr lang="vi-VN" dirty="0" smtClean="0">
              <a:latin typeface="Times New Roman" panose="02020603050405020304" pitchFamily="18" charset="0"/>
              <a:cs typeface="Times New Roman" panose="02020603050405020304" pitchFamily="18" charset="0"/>
            </a:endParaRPr>
          </a:p>
          <a:p>
            <a:pPr marL="457200" lvl="1" indent="0">
              <a:lnSpc>
                <a:spcPct val="150000"/>
              </a:lnSpc>
              <a:buNone/>
            </a:pPr>
            <a:r>
              <a:rPr lang="vi-VN"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Imcrop</a:t>
            </a:r>
            <a:r>
              <a:rPr lang="en-US" dirty="0">
                <a:latin typeface="Times New Roman" panose="02020603050405020304" pitchFamily="18" charset="0"/>
                <a:cs typeface="Times New Roman" panose="02020603050405020304" pitchFamily="18" charset="0"/>
              </a:rPr>
              <a:t>( cắt dựa vào đường biên bao quanh)</a:t>
            </a:r>
          </a:p>
          <a:p>
            <a:pPr marL="457200" lvl="1" indent="0">
              <a:lnSpc>
                <a:spcPct val="150000"/>
              </a:lnSpc>
              <a:buNone/>
            </a:pPr>
            <a:endParaRPr lang="en-US" dirty="0">
              <a:latin typeface="Times New Roman" panose="02020603050405020304" pitchFamily="18" charset="0"/>
              <a:cs typeface="Times New Roman" panose="02020603050405020304" pitchFamily="18" charset="0"/>
            </a:endParaRPr>
          </a:p>
        </p:txBody>
      </p:sp>
      <p:pic>
        <p:nvPicPr>
          <p:cNvPr id="4" name="Picture 3" descr="Không có mô tả."/>
          <p:cNvPicPr/>
          <p:nvPr/>
        </p:nvPicPr>
        <p:blipFill rotWithShape="1">
          <a:blip r:embed="rId2" cstate="print">
            <a:extLst>
              <a:ext uri="{28A0092B-C50C-407E-A947-70E740481C1C}">
                <a14:useLocalDpi xmlns:a14="http://schemas.microsoft.com/office/drawing/2010/main" val="0"/>
              </a:ext>
            </a:extLst>
          </a:blip>
          <a:srcRect l="34659" t="11230" r="3536" b="15317"/>
          <a:stretch/>
        </p:blipFill>
        <p:spPr bwMode="auto">
          <a:xfrm>
            <a:off x="7768319" y="4239578"/>
            <a:ext cx="4131944" cy="26184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3869368"/>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4480" y="0"/>
            <a:ext cx="10541726" cy="1356150"/>
          </a:xfrm>
        </p:spPr>
        <p:txBody>
          <a:bodyPr>
            <a:normAutofit fontScale="90000"/>
          </a:bodyPr>
          <a:lstStyle/>
          <a:p>
            <a:pPr algn="ctr"/>
            <a:r>
              <a:rPr lang="vi-VN" b="1" dirty="0" smtClean="0">
                <a:solidFill>
                  <a:schemeClr val="accent1">
                    <a:lumMod val="75000"/>
                  </a:schemeClr>
                </a:solidFill>
                <a:cs typeface="Times New Roman" panose="02020603050405020304" pitchFamily="18" charset="0"/>
              </a:rPr>
              <a:t/>
            </a:r>
            <a:br>
              <a:rPr lang="vi-VN" b="1" dirty="0" smtClean="0">
                <a:solidFill>
                  <a:schemeClr val="accent1">
                    <a:lumMod val="75000"/>
                  </a:schemeClr>
                </a:solidFill>
                <a:cs typeface="Times New Roman" panose="02020603050405020304" pitchFamily="18" charset="0"/>
              </a:rPr>
            </a:br>
            <a:r>
              <a:rPr lang="vi-VN" sz="4000" b="1" dirty="0" smtClean="0">
                <a:solidFill>
                  <a:schemeClr val="accent1">
                    <a:lumMod val="75000"/>
                  </a:schemeClr>
                </a:solidFill>
                <a:cs typeface="Times New Roman" panose="02020603050405020304" pitchFamily="18" charset="0"/>
              </a:rPr>
              <a:t>NHẬN </a:t>
            </a:r>
            <a:r>
              <a:rPr lang="vi-VN" sz="4000" b="1" dirty="0">
                <a:solidFill>
                  <a:schemeClr val="accent1">
                    <a:lumMod val="75000"/>
                  </a:schemeClr>
                </a:solidFill>
                <a:cs typeface="Times New Roman" panose="02020603050405020304" pitchFamily="18" charset="0"/>
              </a:rPr>
              <a:t>DẠNG BIỂN SỐ XE SỬ DỤNG PHƯƠNG PHÁP TÁCH KÝ TỰ</a:t>
            </a:r>
            <a:endParaRPr lang="en-US" sz="4000" dirty="0"/>
          </a:p>
        </p:txBody>
      </p:sp>
      <p:sp>
        <p:nvSpPr>
          <p:cNvPr id="3" name="Content Placeholder 2"/>
          <p:cNvSpPr>
            <a:spLocks noGrp="1"/>
          </p:cNvSpPr>
          <p:nvPr>
            <p:ph idx="1"/>
          </p:nvPr>
        </p:nvSpPr>
        <p:spPr>
          <a:xfrm>
            <a:off x="838199" y="1877876"/>
            <a:ext cx="10515600" cy="4351338"/>
          </a:xfrm>
        </p:spPr>
        <p:txBody>
          <a:bodyPr/>
          <a:lstStyle/>
          <a:p>
            <a:pPr marL="0" indent="0">
              <a:buNone/>
            </a:pPr>
            <a:r>
              <a:rPr lang="vi-VN" sz="3200" b="1" dirty="0">
                <a:latin typeface="Times New Roman" panose="02020603050405020304" pitchFamily="18" charset="0"/>
                <a:cs typeface="Times New Roman" panose="02020603050405020304" pitchFamily="18" charset="0"/>
              </a:rPr>
              <a:t>2. </a:t>
            </a:r>
            <a:r>
              <a:rPr lang="en-US" sz="3200" b="1" dirty="0">
                <a:latin typeface="Times New Roman" panose="02020603050405020304" pitchFamily="18" charset="0"/>
                <a:cs typeface="Times New Roman" panose="02020603050405020304" pitchFamily="18" charset="0"/>
              </a:rPr>
              <a:t>Nhận dạng biển số xe</a:t>
            </a:r>
            <a:endParaRPr lang="vi-VN" sz="3200" dirty="0">
              <a:solidFill>
                <a:schemeClr val="accent1">
                  <a:lumMod val="75000"/>
                </a:schemeClr>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vi-VN" sz="2400" dirty="0">
                <a:latin typeface="Times New Roman" panose="02020603050405020304" pitchFamily="18" charset="0"/>
                <a:cs typeface="Times New Roman" panose="02020603050405020304" pitchFamily="18" charset="0"/>
              </a:rPr>
              <a:t>Đưa ra file kí tự đã tách và nhận diện biển số xe</a:t>
            </a:r>
            <a:endParaRPr lang="en-US" sz="2400"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Ở bước này ta sẽ tiến hành so sánh các ký tự thu được từ biển số xe với các mẫu ký tự đã có sẵn, chọn ra mẫu có tỷ lệ tương đồng cao nhất</a:t>
            </a:r>
          </a:p>
          <a:p>
            <a:pPr>
              <a:lnSpc>
                <a:spcPct val="150000"/>
              </a:lnSpc>
              <a:buFont typeface="Wingdings" panose="05000000000000000000" pitchFamily="2" charset="2"/>
              <a:buChar char="ü"/>
            </a:pPr>
            <a:endParaRPr lang="en-US" dirty="0"/>
          </a:p>
        </p:txBody>
      </p:sp>
      <p:pic>
        <p:nvPicPr>
          <p:cNvPr id="9" name="Picture 8" descr="Không có mô tả."/>
          <p:cNvPicPr/>
          <p:nvPr/>
        </p:nvPicPr>
        <p:blipFill>
          <a:blip r:embed="rId2">
            <a:extLst>
              <a:ext uri="{28A0092B-C50C-407E-A947-70E740481C1C}">
                <a14:useLocalDpi xmlns:a14="http://schemas.microsoft.com/office/drawing/2010/main" val="0"/>
              </a:ext>
            </a:extLst>
          </a:blip>
          <a:srcRect/>
          <a:stretch>
            <a:fillRect/>
          </a:stretch>
        </p:blipFill>
        <p:spPr bwMode="auto">
          <a:xfrm>
            <a:off x="1817913" y="4399007"/>
            <a:ext cx="8556171" cy="2458993"/>
          </a:xfrm>
          <a:prstGeom prst="rect">
            <a:avLst/>
          </a:prstGeom>
          <a:noFill/>
          <a:ln>
            <a:noFill/>
          </a:ln>
        </p:spPr>
      </p:pic>
    </p:spTree>
    <p:extLst>
      <p:ext uri="{BB962C8B-B14F-4D97-AF65-F5344CB8AC3E}">
        <p14:creationId xmlns:p14="http://schemas.microsoft.com/office/powerpoint/2010/main" val="2232386126"/>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8280" y="0"/>
            <a:ext cx="10713719" cy="1332411"/>
          </a:xfrm>
        </p:spPr>
        <p:txBody>
          <a:bodyPr>
            <a:normAutofit/>
          </a:bodyPr>
          <a:lstStyle/>
          <a:p>
            <a:r>
              <a:rPr lang="vi-VN" sz="3600" b="1" dirty="0">
                <a:solidFill>
                  <a:schemeClr val="accent1">
                    <a:lumMod val="75000"/>
                  </a:schemeClr>
                </a:solidFill>
              </a:rPr>
              <a:t>ỨNG DỤNG NHẬN DẠNG BIỂN SỐ XE</a:t>
            </a:r>
            <a:endParaRPr lang="en-US" sz="3600" b="1" dirty="0">
              <a:solidFill>
                <a:schemeClr val="accent1">
                  <a:lumMod val="75000"/>
                </a:schemeClr>
              </a:solidFill>
            </a:endParaRPr>
          </a:p>
        </p:txBody>
      </p:sp>
      <p:sp>
        <p:nvSpPr>
          <p:cNvPr id="3" name="Content Placeholder 2"/>
          <p:cNvSpPr>
            <a:spLocks noGrp="1"/>
          </p:cNvSpPr>
          <p:nvPr>
            <p:ph idx="1"/>
          </p:nvPr>
        </p:nvSpPr>
        <p:spPr>
          <a:xfrm>
            <a:off x="799011" y="1564368"/>
            <a:ext cx="10800805" cy="4953998"/>
          </a:xfrm>
        </p:spPr>
        <p:txBody>
          <a:bodyPr>
            <a:normAutofit/>
          </a:bodyPr>
          <a:lstStyle/>
          <a:p>
            <a:pPr marL="0" indent="0">
              <a:buNone/>
            </a:pPr>
            <a:r>
              <a:rPr lang="vi-VN" sz="3200" b="1" dirty="0" smtClean="0">
                <a:latin typeface="Times New Roman" panose="02020603050405020304" pitchFamily="18" charset="0"/>
                <a:cs typeface="Times New Roman" panose="02020603050405020304" pitchFamily="18" charset="0"/>
              </a:rPr>
              <a:t>1. Cơ </a:t>
            </a:r>
            <a:r>
              <a:rPr lang="vi-VN" sz="3200" b="1" dirty="0">
                <a:latin typeface="Times New Roman" panose="02020603050405020304" pitchFamily="18" charset="0"/>
                <a:cs typeface="Times New Roman" panose="02020603050405020304" pitchFamily="18" charset="0"/>
              </a:rPr>
              <a:t>sở dữ liệu</a:t>
            </a:r>
            <a:endParaRPr lang="en-US" sz="3200" b="1"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vi-VN" sz="2400" dirty="0">
                <a:latin typeface="Times New Roman" panose="02020603050405020304" pitchFamily="18" charset="0"/>
                <a:cs typeface="Times New Roman" panose="02020603050405020304" pitchFamily="18" charset="0"/>
              </a:rPr>
              <a:t>Bộ sưu tập </a:t>
            </a:r>
            <a:r>
              <a:rPr lang="en-US" sz="2400" dirty="0">
                <a:latin typeface="Times New Roman" panose="02020603050405020304" pitchFamily="18" charset="0"/>
                <a:cs typeface="Times New Roman" panose="02020603050405020304" pitchFamily="18" charset="0"/>
              </a:rPr>
              <a:t>1000 ảnh biển số xe Việt Nam. </a:t>
            </a: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500 ảnh được chụp từ một camera tại vị trí kiểm soát xe ra vào trong </a:t>
            </a:r>
            <a:r>
              <a:rPr lang="vi-VN" dirty="0" smtClean="0">
                <a:latin typeface="Times New Roman" panose="02020603050405020304" pitchFamily="18" charset="0"/>
                <a:cs typeface="Times New Roman" panose="02020603050405020304" pitchFamily="18" charset="0"/>
              </a:rPr>
              <a:t>hầm (</a:t>
            </a:r>
            <a:r>
              <a:rPr lang="en-US" dirty="0" smtClean="0">
                <a:latin typeface="Times New Roman" panose="02020603050405020304" pitchFamily="18" charset="0"/>
                <a:cs typeface="Times New Roman" panose="02020603050405020304" pitchFamily="18" charset="0"/>
              </a:rPr>
              <a:t>Vì </a:t>
            </a:r>
            <a:r>
              <a:rPr lang="en-US" dirty="0">
                <a:latin typeface="Times New Roman" panose="02020603050405020304" pitchFamily="18" charset="0"/>
                <a:cs typeface="Times New Roman" panose="02020603050405020304" pitchFamily="18" charset="0"/>
              </a:rPr>
              <a:t>thế kích thước các biển số xe không có sự đa dạng, do khoảng cách từ camera đến biển số xe xấp xỉ gần bằng nhau, giữa các ảnh có độ sáng gần giống nhau do ảnh được chụp trong hầm chung cư. </a:t>
            </a:r>
            <a:r>
              <a:rPr lang="vi-VN"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500 ảnh chụp ngẫu nhiên bằng điện thoại, máy ảnh trong các môi trường và độ sáng khác nhau.</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6703756"/>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595" y="0"/>
            <a:ext cx="10515600" cy="1325563"/>
          </a:xfrm>
        </p:spPr>
        <p:txBody>
          <a:bodyPr>
            <a:normAutofit/>
          </a:bodyPr>
          <a:lstStyle/>
          <a:p>
            <a:r>
              <a:rPr lang="vi-VN" sz="3600" b="1" dirty="0">
                <a:solidFill>
                  <a:schemeClr val="accent1">
                    <a:lumMod val="75000"/>
                  </a:schemeClr>
                </a:solidFill>
              </a:rPr>
              <a:t>ỨNG DỤNG NHẬN DẠNG BIỂN SỐ XE</a:t>
            </a:r>
            <a:endParaRPr lang="en-US" sz="3600" dirty="0"/>
          </a:p>
        </p:txBody>
      </p:sp>
      <p:sp>
        <p:nvSpPr>
          <p:cNvPr id="3" name="Content Placeholder 2"/>
          <p:cNvSpPr>
            <a:spLocks noGrp="1"/>
          </p:cNvSpPr>
          <p:nvPr>
            <p:ph idx="1"/>
          </p:nvPr>
        </p:nvSpPr>
        <p:spPr>
          <a:xfrm>
            <a:off x="370115" y="1554480"/>
            <a:ext cx="11689080" cy="4820193"/>
          </a:xfrm>
        </p:spPr>
        <p:txBody>
          <a:bodyPr/>
          <a:lstStyle/>
          <a:p>
            <a:pPr marL="0" indent="0">
              <a:buNone/>
            </a:pPr>
            <a:r>
              <a:rPr lang="vi-VN" sz="3200" b="1" dirty="0">
                <a:latin typeface="Times New Roman" panose="02020603050405020304" pitchFamily="18" charset="0"/>
                <a:cs typeface="Times New Roman" panose="02020603050405020304" pitchFamily="18" charset="0"/>
              </a:rPr>
              <a:t>1. Cơ sở dữ liệu</a:t>
            </a:r>
            <a:endParaRPr lang="en-US" sz="3200" b="1" dirty="0">
              <a:latin typeface="Times New Roman" panose="02020603050405020304" pitchFamily="18" charset="0"/>
              <a:cs typeface="Times New Roman" panose="02020603050405020304" pitchFamily="18" charset="0"/>
            </a:endParaRPr>
          </a:p>
          <a:p>
            <a:pPr marL="0" indent="0">
              <a:buNone/>
            </a:pPr>
            <a:endParaRPr lang="vi-VN" dirty="0" smtClean="0"/>
          </a:p>
          <a:p>
            <a:pPr marL="0" indent="0">
              <a:buNone/>
            </a:pPr>
            <a:endParaRPr lang="en-US" dirty="0"/>
          </a:p>
        </p:txBody>
      </p:sp>
      <p:pic>
        <p:nvPicPr>
          <p:cNvPr id="4" name="Picture 3" descr="C:\Users\mai\AppData\Local\Temp\Rar$DIa9792.13006\0000_00532_b.jpg"/>
          <p:cNvPicPr/>
          <p:nvPr/>
        </p:nvPicPr>
        <p:blipFill>
          <a:blip r:embed="rId2">
            <a:extLst>
              <a:ext uri="{28A0092B-C50C-407E-A947-70E740481C1C}">
                <a14:useLocalDpi xmlns:a14="http://schemas.microsoft.com/office/drawing/2010/main" val="0"/>
              </a:ext>
            </a:extLst>
          </a:blip>
          <a:srcRect/>
          <a:stretch>
            <a:fillRect/>
          </a:stretch>
        </p:blipFill>
        <p:spPr bwMode="auto">
          <a:xfrm>
            <a:off x="564965" y="2455818"/>
            <a:ext cx="2687685" cy="2194559"/>
          </a:xfrm>
          <a:prstGeom prst="rect">
            <a:avLst/>
          </a:prstGeom>
          <a:noFill/>
          <a:ln>
            <a:noFill/>
          </a:ln>
        </p:spPr>
      </p:pic>
      <p:pic>
        <p:nvPicPr>
          <p:cNvPr id="5" name="Picture 4" descr="C:\Users\mai\AppData\Local\Temp\Rar$DIa9792.17376\0000_02187_b.jpg"/>
          <p:cNvPicPr/>
          <p:nvPr/>
        </p:nvPicPr>
        <p:blipFill>
          <a:blip r:embed="rId3">
            <a:extLst>
              <a:ext uri="{28A0092B-C50C-407E-A947-70E740481C1C}">
                <a14:useLocalDpi xmlns:a14="http://schemas.microsoft.com/office/drawing/2010/main" val="0"/>
              </a:ext>
            </a:extLst>
          </a:blip>
          <a:srcRect/>
          <a:stretch>
            <a:fillRect/>
          </a:stretch>
        </p:blipFill>
        <p:spPr bwMode="auto">
          <a:xfrm>
            <a:off x="3573780" y="2455817"/>
            <a:ext cx="2761706" cy="2194559"/>
          </a:xfrm>
          <a:prstGeom prst="rect">
            <a:avLst/>
          </a:prstGeom>
          <a:noFill/>
          <a:ln>
            <a:noFill/>
          </a:ln>
        </p:spPr>
      </p:pic>
      <p:pic>
        <p:nvPicPr>
          <p:cNvPr id="6" name="Picture 5" descr="Không có mô tả."/>
          <p:cNvPicPr/>
          <p:nvPr/>
        </p:nvPicPr>
        <p:blipFill rotWithShape="1">
          <a:blip r:embed="rId4" cstate="print">
            <a:extLst>
              <a:ext uri="{28A0092B-C50C-407E-A947-70E740481C1C}">
                <a14:useLocalDpi xmlns:a14="http://schemas.microsoft.com/office/drawing/2010/main" val="0"/>
              </a:ext>
            </a:extLst>
          </a:blip>
          <a:srcRect l="-1" t="22149" r="-7033" b="14220"/>
          <a:stretch/>
        </p:blipFill>
        <p:spPr bwMode="auto">
          <a:xfrm>
            <a:off x="6608721" y="2455816"/>
            <a:ext cx="2665908" cy="2194559"/>
          </a:xfrm>
          <a:prstGeom prst="rect">
            <a:avLst/>
          </a:prstGeom>
          <a:noFill/>
          <a:ln>
            <a:noFill/>
          </a:ln>
          <a:extLst>
            <a:ext uri="{53640926-AAD7-44D8-BBD7-CCE9431645EC}">
              <a14:shadowObscured xmlns:a14="http://schemas.microsoft.com/office/drawing/2010/main"/>
            </a:ext>
          </a:extLst>
        </p:spPr>
      </p:pic>
      <p:pic>
        <p:nvPicPr>
          <p:cNvPr id="7" name="Picture 6" descr="Không có mô tả."/>
          <p:cNvPicPr/>
          <p:nvPr/>
        </p:nvPicPr>
        <p:blipFill rotWithShape="1">
          <a:blip r:embed="rId5" cstate="print">
            <a:extLst>
              <a:ext uri="{28A0092B-C50C-407E-A947-70E740481C1C}">
                <a14:useLocalDpi xmlns:a14="http://schemas.microsoft.com/office/drawing/2010/main" val="0"/>
              </a:ext>
            </a:extLst>
          </a:blip>
          <a:srcRect l="10755" t="23386" r="14304" b="11404"/>
          <a:stretch/>
        </p:blipFill>
        <p:spPr bwMode="auto">
          <a:xfrm>
            <a:off x="9360355" y="2455816"/>
            <a:ext cx="2461531" cy="2194559"/>
          </a:xfrm>
          <a:prstGeom prst="rect">
            <a:avLst/>
          </a:prstGeom>
          <a:noFill/>
          <a:ln>
            <a:noFill/>
          </a:ln>
          <a:extLst>
            <a:ext uri="{53640926-AAD7-44D8-BBD7-CCE9431645EC}">
              <a14:shadowObscured xmlns:a14="http://schemas.microsoft.com/office/drawing/2010/main"/>
            </a:ext>
          </a:extLst>
        </p:spPr>
      </p:pic>
      <p:sp>
        <p:nvSpPr>
          <p:cNvPr id="8" name="TextBox 7"/>
          <p:cNvSpPr txBox="1"/>
          <p:nvPr/>
        </p:nvSpPr>
        <p:spPr>
          <a:xfrm>
            <a:off x="370114" y="4906982"/>
            <a:ext cx="5963195" cy="400110"/>
          </a:xfrm>
          <a:prstGeom prst="rect">
            <a:avLst/>
          </a:prstGeom>
          <a:noFill/>
        </p:spPr>
        <p:txBody>
          <a:bodyPr wrap="square" rtlCol="0">
            <a:spAutoFit/>
          </a:bodyPr>
          <a:lstStyle/>
          <a:p>
            <a:r>
              <a:rPr lang="vi-VN" sz="2000" i="1" dirty="0">
                <a:latin typeface="Times New Roman" panose="02020603050405020304" pitchFamily="18" charset="0"/>
                <a:cs typeface="Times New Roman" panose="02020603050405020304" pitchFamily="18" charset="0"/>
              </a:rPr>
              <a:t>Hình ảnh biển số xe chụp bằng camera của hầm gửi xe</a:t>
            </a:r>
            <a:endParaRPr lang="en-US" sz="20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7535092" y="4937760"/>
            <a:ext cx="3270068" cy="400110"/>
          </a:xfrm>
          <a:prstGeom prst="rect">
            <a:avLst/>
          </a:prstGeom>
          <a:noFill/>
        </p:spPr>
        <p:txBody>
          <a:bodyPr wrap="square" rtlCol="0">
            <a:spAutoFit/>
          </a:bodyPr>
          <a:lstStyle/>
          <a:p>
            <a:r>
              <a:rPr lang="vi-VN" i="1" dirty="0"/>
              <a:t> </a:t>
            </a:r>
            <a:r>
              <a:rPr lang="vi-VN" sz="2000" i="1" dirty="0">
                <a:latin typeface="+mj-lt"/>
              </a:rPr>
              <a:t>Hình ảnh chụp ngẫu nhiên</a:t>
            </a:r>
            <a:endParaRPr lang="en-US" sz="2000" dirty="0">
              <a:latin typeface="+mj-lt"/>
            </a:endParaRPr>
          </a:p>
        </p:txBody>
      </p:sp>
    </p:spTree>
    <p:extLst>
      <p:ext uri="{BB962C8B-B14F-4D97-AF65-F5344CB8AC3E}">
        <p14:creationId xmlns:p14="http://schemas.microsoft.com/office/powerpoint/2010/main" val="13586794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531" y="103868"/>
            <a:ext cx="10515600" cy="1325563"/>
          </a:xfrm>
        </p:spPr>
        <p:txBody>
          <a:bodyPr>
            <a:normAutofit/>
          </a:bodyPr>
          <a:lstStyle/>
          <a:p>
            <a:r>
              <a:rPr lang="vi-VN" sz="3600" b="1" dirty="0">
                <a:solidFill>
                  <a:schemeClr val="accent1">
                    <a:lumMod val="75000"/>
                  </a:schemeClr>
                </a:solidFill>
              </a:rPr>
              <a:t>ỨNG DỤNG NHẬN DẠNG BIỂN SỐ XE</a:t>
            </a:r>
            <a:endParaRPr lang="en-US" sz="3600" b="1" dirty="0">
              <a:solidFill>
                <a:schemeClr val="accent1">
                  <a:lumMod val="75000"/>
                </a:schemeClr>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739764"/>
                <a:ext cx="10515600" cy="4351338"/>
              </a:xfrm>
            </p:spPr>
            <p:txBody>
              <a:bodyPr/>
              <a:lstStyle/>
              <a:p>
                <a:pPr marL="0" indent="0">
                  <a:buNone/>
                </a:pPr>
                <a:r>
                  <a:rPr lang="vi-VN" sz="3200" dirty="0" smtClean="0">
                    <a:latin typeface="Times New Roman" panose="02020603050405020304" pitchFamily="18" charset="0"/>
                    <a:cs typeface="Times New Roman" panose="02020603050405020304" pitchFamily="18" charset="0"/>
                  </a:rPr>
                  <a:t>2.</a:t>
                </a:r>
                <a:r>
                  <a:rPr lang="vi-VN" sz="3200" b="1" dirty="0">
                    <a:latin typeface="Times New Roman" panose="02020603050405020304" pitchFamily="18" charset="0"/>
                    <a:cs typeface="Times New Roman" panose="02020603050405020304" pitchFamily="18" charset="0"/>
                  </a:rPr>
                  <a:t> Ứng dụng nhận dạng biển số xe</a:t>
                </a:r>
                <a:endParaRPr lang="en-US" sz="32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t>Match dữ </a:t>
                </a:r>
                <a:r>
                  <a:rPr lang="vi-VN" dirty="0"/>
                  <a:t>liệu</a:t>
                </a:r>
                <a:r>
                  <a:rPr lang="vi-VN" b="1" i="1" dirty="0"/>
                  <a:t>:</a:t>
                </a:r>
                <a:endParaRPr lang="en-US" b="1" dirty="0"/>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Dùng phương pháp tính hệ số tương quan giữa ảnh input với các ảnh mẫu.</a:t>
                </a: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Gọi A là ảnh input, B là ảnh mẫu, ta có hệ số tương quan:</a:t>
                </a:r>
              </a:p>
              <a:p>
                <a:pPr marL="0" indent="0">
                  <a:buNone/>
                </a:pPr>
                <a:endParaRPr lang="vi-VN" sz="2400" i="1" dirty="0" smtClean="0"/>
              </a:p>
              <a:p>
                <a:pPr marL="0" indent="0">
                  <a:buNone/>
                </a:pPr>
                <a14:m>
                  <m:oMathPara xmlns:m="http://schemas.openxmlformats.org/officeDocument/2006/math">
                    <m:oMathParaPr>
                      <m:jc m:val="centerGroup"/>
                    </m:oMathParaPr>
                    <m:oMath xmlns:m="http://schemas.openxmlformats.org/officeDocument/2006/math">
                      <m:r>
                        <a:rPr lang="en-US" sz="2400" i="1" smtClean="0"/>
                        <m:t>𝑟</m:t>
                      </m:r>
                      <m:r>
                        <a:rPr lang="en-US" sz="2400"/>
                        <m:t>=</m:t>
                      </m:r>
                      <m:f>
                        <m:fPr>
                          <m:ctrlPr>
                            <a:rPr lang="en-US" sz="2400" i="1"/>
                          </m:ctrlPr>
                        </m:fPr>
                        <m:num>
                          <m:nary>
                            <m:naryPr>
                              <m:chr m:val="∑"/>
                              <m:supHide m:val="on"/>
                              <m:ctrlPr>
                                <a:rPr lang="en-US" sz="2400" i="1"/>
                              </m:ctrlPr>
                            </m:naryPr>
                            <m:sub>
                              <m:r>
                                <a:rPr lang="en-US" sz="2400" i="1"/>
                                <m:t>𝑚</m:t>
                              </m:r>
                            </m:sub>
                            <m:sup/>
                            <m:e>
                              <m:nary>
                                <m:naryPr>
                                  <m:chr m:val="∑"/>
                                  <m:supHide m:val="on"/>
                                  <m:ctrlPr>
                                    <a:rPr lang="en-US" sz="2400" i="1"/>
                                  </m:ctrlPr>
                                </m:naryPr>
                                <m:sub>
                                  <m:r>
                                    <a:rPr lang="en-US" sz="2400" i="1"/>
                                    <m:t>𝑛</m:t>
                                  </m:r>
                                </m:sub>
                                <m:sup/>
                                <m:e>
                                  <m:sSub>
                                    <m:sSubPr>
                                      <m:ctrlPr>
                                        <a:rPr lang="en-US" sz="2400" i="1"/>
                                      </m:ctrlPr>
                                    </m:sSubPr>
                                    <m:e>
                                      <m:r>
                                        <a:rPr lang="en-US" sz="2400"/>
                                        <m:t>(</m:t>
                                      </m:r>
                                      <m:r>
                                        <a:rPr lang="en-US" sz="2400" i="1"/>
                                        <m:t>𝐴</m:t>
                                      </m:r>
                                    </m:e>
                                    <m:sub>
                                      <m:r>
                                        <a:rPr lang="en-US" sz="2400" i="1"/>
                                        <m:t>𝑚𝑛</m:t>
                                      </m:r>
                                    </m:sub>
                                  </m:sSub>
                                  <m:r>
                                    <a:rPr lang="en-US" sz="2400" i="1"/>
                                    <m:t>−</m:t>
                                  </m:r>
                                  <m:bar>
                                    <m:barPr>
                                      <m:pos m:val="top"/>
                                      <m:ctrlPr>
                                        <a:rPr lang="en-US" sz="2400" i="1"/>
                                      </m:ctrlPr>
                                    </m:barPr>
                                    <m:e>
                                      <m:r>
                                        <a:rPr lang="en-US" sz="2400" i="1"/>
                                        <m:t>𝐴</m:t>
                                      </m:r>
                                    </m:e>
                                  </m:bar>
                                  <m:r>
                                    <a:rPr lang="en-US" sz="2400"/>
                                    <m:t>)(</m:t>
                                  </m:r>
                                  <m:sSub>
                                    <m:sSubPr>
                                      <m:ctrlPr>
                                        <a:rPr lang="en-US" sz="2400" i="1"/>
                                      </m:ctrlPr>
                                    </m:sSubPr>
                                    <m:e>
                                      <m:r>
                                        <a:rPr lang="en-US" sz="2400" i="1"/>
                                        <m:t>𝐵</m:t>
                                      </m:r>
                                    </m:e>
                                    <m:sub>
                                      <m:r>
                                        <a:rPr lang="en-US" sz="2400" i="1"/>
                                        <m:t>𝑚𝑛</m:t>
                                      </m:r>
                                    </m:sub>
                                  </m:sSub>
                                  <m:r>
                                    <a:rPr lang="en-US" sz="2400" i="1"/>
                                    <m:t>−</m:t>
                                  </m:r>
                                  <m:bar>
                                    <m:barPr>
                                      <m:pos m:val="top"/>
                                      <m:ctrlPr>
                                        <a:rPr lang="en-US" sz="2400" i="1"/>
                                      </m:ctrlPr>
                                    </m:barPr>
                                    <m:e>
                                      <m:r>
                                        <a:rPr lang="en-US" sz="2400" i="1"/>
                                        <m:t>𝐵</m:t>
                                      </m:r>
                                    </m:e>
                                  </m:bar>
                                  <m:r>
                                    <a:rPr lang="en-US" sz="2400"/>
                                    <m:t>)</m:t>
                                  </m:r>
                                </m:e>
                              </m:nary>
                            </m:e>
                          </m:nary>
                        </m:num>
                        <m:den>
                          <m:rad>
                            <m:radPr>
                              <m:degHide m:val="on"/>
                              <m:ctrlPr>
                                <a:rPr lang="en-US" sz="2400" i="1"/>
                              </m:ctrlPr>
                            </m:radPr>
                            <m:deg/>
                            <m:e>
                              <m:r>
                                <a:rPr lang="en-US" sz="2400"/>
                                <m:t>(</m:t>
                              </m:r>
                              <m:nary>
                                <m:naryPr>
                                  <m:chr m:val="∑"/>
                                  <m:supHide m:val="on"/>
                                  <m:ctrlPr>
                                    <a:rPr lang="en-US" sz="2400" i="1"/>
                                  </m:ctrlPr>
                                </m:naryPr>
                                <m:sub>
                                  <m:r>
                                    <a:rPr lang="en-US" sz="2400" i="1"/>
                                    <m:t>𝑚</m:t>
                                  </m:r>
                                </m:sub>
                                <m:sup/>
                                <m:e>
                                  <m:nary>
                                    <m:naryPr>
                                      <m:chr m:val="∑"/>
                                      <m:supHide m:val="on"/>
                                      <m:ctrlPr>
                                        <a:rPr lang="en-US" sz="2400" i="1"/>
                                      </m:ctrlPr>
                                    </m:naryPr>
                                    <m:sub>
                                      <m:r>
                                        <a:rPr lang="en-US" sz="2400" i="1"/>
                                        <m:t>𝑛</m:t>
                                      </m:r>
                                    </m:sub>
                                    <m:sup/>
                                    <m:e>
                                      <m:sSup>
                                        <m:sSupPr>
                                          <m:ctrlPr>
                                            <a:rPr lang="en-US" sz="2400" i="1"/>
                                          </m:ctrlPr>
                                        </m:sSupPr>
                                        <m:e>
                                          <m:d>
                                            <m:dPr>
                                              <m:ctrlPr>
                                                <a:rPr lang="en-US" sz="2400" i="1"/>
                                              </m:ctrlPr>
                                            </m:dPr>
                                            <m:e>
                                              <m:sSub>
                                                <m:sSubPr>
                                                  <m:ctrlPr>
                                                    <a:rPr lang="en-US" sz="2400" i="1"/>
                                                  </m:ctrlPr>
                                                </m:sSubPr>
                                                <m:e>
                                                  <m:r>
                                                    <a:rPr lang="en-US" sz="2400" i="1"/>
                                                    <m:t>𝐴</m:t>
                                                  </m:r>
                                                </m:e>
                                                <m:sub>
                                                  <m:r>
                                                    <a:rPr lang="en-US" sz="2400" i="1"/>
                                                    <m:t>𝑚𝑛</m:t>
                                                  </m:r>
                                                </m:sub>
                                              </m:sSub>
                                              <m:r>
                                                <a:rPr lang="en-US" sz="2400" i="1"/>
                                                <m:t>−</m:t>
                                              </m:r>
                                              <m:bar>
                                                <m:barPr>
                                                  <m:pos m:val="top"/>
                                                  <m:ctrlPr>
                                                    <a:rPr lang="en-US" sz="2400" i="1"/>
                                                  </m:ctrlPr>
                                                </m:barPr>
                                                <m:e>
                                                  <m:r>
                                                    <a:rPr lang="en-US" sz="2400" i="1"/>
                                                    <m:t>𝐴</m:t>
                                                  </m:r>
                                                </m:e>
                                              </m:bar>
                                            </m:e>
                                          </m:d>
                                        </m:e>
                                        <m:sup>
                                          <m:r>
                                            <a:rPr lang="en-US" sz="2400"/>
                                            <m:t>2</m:t>
                                          </m:r>
                                        </m:sup>
                                      </m:sSup>
                                      <m:r>
                                        <a:rPr lang="en-US" sz="2400"/>
                                        <m:t>) (</m:t>
                                      </m:r>
                                    </m:e>
                                  </m:nary>
                                </m:e>
                              </m:nary>
                              <m:nary>
                                <m:naryPr>
                                  <m:chr m:val="∑"/>
                                  <m:supHide m:val="on"/>
                                  <m:ctrlPr>
                                    <a:rPr lang="en-US" sz="2400" i="1"/>
                                  </m:ctrlPr>
                                </m:naryPr>
                                <m:sub>
                                  <m:r>
                                    <a:rPr lang="en-US" sz="2400" i="1"/>
                                    <m:t>𝑚</m:t>
                                  </m:r>
                                </m:sub>
                                <m:sup/>
                                <m:e>
                                  <m:nary>
                                    <m:naryPr>
                                      <m:chr m:val="∑"/>
                                      <m:supHide m:val="on"/>
                                      <m:ctrlPr>
                                        <a:rPr lang="en-US" sz="2400" i="1"/>
                                      </m:ctrlPr>
                                    </m:naryPr>
                                    <m:sub>
                                      <m:r>
                                        <a:rPr lang="en-US" sz="2400" i="1"/>
                                        <m:t>𝑛</m:t>
                                      </m:r>
                                    </m:sub>
                                    <m:sup/>
                                    <m:e>
                                      <m:sSup>
                                        <m:sSupPr>
                                          <m:ctrlPr>
                                            <a:rPr lang="en-US" sz="2400" i="1"/>
                                          </m:ctrlPr>
                                        </m:sSupPr>
                                        <m:e>
                                          <m:d>
                                            <m:dPr>
                                              <m:ctrlPr>
                                                <a:rPr lang="en-US" sz="2400" i="1"/>
                                              </m:ctrlPr>
                                            </m:dPr>
                                            <m:e>
                                              <m:sSub>
                                                <m:sSubPr>
                                                  <m:ctrlPr>
                                                    <a:rPr lang="en-US" sz="2400" i="1"/>
                                                  </m:ctrlPr>
                                                </m:sSubPr>
                                                <m:e>
                                                  <m:r>
                                                    <a:rPr lang="en-US" sz="2400" i="1"/>
                                                    <m:t>𝐵</m:t>
                                                  </m:r>
                                                </m:e>
                                                <m:sub>
                                                  <m:r>
                                                    <a:rPr lang="en-US" sz="2400" i="1"/>
                                                    <m:t>𝑚𝑛</m:t>
                                                  </m:r>
                                                </m:sub>
                                              </m:sSub>
                                              <m:r>
                                                <a:rPr lang="en-US" sz="2400" i="1"/>
                                                <m:t>−</m:t>
                                              </m:r>
                                              <m:bar>
                                                <m:barPr>
                                                  <m:pos m:val="top"/>
                                                  <m:ctrlPr>
                                                    <a:rPr lang="en-US" sz="2400" i="1"/>
                                                  </m:ctrlPr>
                                                </m:barPr>
                                                <m:e>
                                                  <m:r>
                                                    <a:rPr lang="en-US" sz="2400" i="1"/>
                                                    <m:t>𝐵</m:t>
                                                  </m:r>
                                                </m:e>
                                              </m:bar>
                                            </m:e>
                                          </m:d>
                                        </m:e>
                                        <m:sup>
                                          <m:r>
                                            <a:rPr lang="en-US" sz="2400"/>
                                            <m:t>2</m:t>
                                          </m:r>
                                        </m:sup>
                                      </m:sSup>
                                      <m:r>
                                        <a:rPr lang="en-US" sz="2400"/>
                                        <m:t>)</m:t>
                                      </m:r>
                                    </m:e>
                                  </m:nary>
                                </m:e>
                              </m:nary>
                            </m:e>
                          </m:rad>
                        </m:den>
                      </m:f>
                    </m:oMath>
                  </m:oMathPara>
                </a14:m>
                <a:endParaRPr lang="en-US" sz="2400" dirty="0">
                  <a:latin typeface="Times New Roman" panose="02020603050405020304" pitchFamily="18" charset="0"/>
                  <a:cs typeface="Times New Roman" panose="02020603050405020304" pitchFamily="18" charset="0"/>
                </a:endParaRP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739764"/>
                <a:ext cx="10515600" cy="4351338"/>
              </a:xfrm>
              <a:blipFill>
                <a:blip r:embed="rId2"/>
                <a:stretch>
                  <a:fillRect l="-1507" t="-3081"/>
                </a:stretch>
              </a:blipFill>
            </p:spPr>
            <p:txBody>
              <a:bodyPr/>
              <a:lstStyle/>
              <a:p>
                <a:r>
                  <a:rPr lang="en-US">
                    <a:noFill/>
                  </a:rPr>
                  <a:t> </a:t>
                </a:r>
              </a:p>
            </p:txBody>
          </p:sp>
        </mc:Fallback>
      </mc:AlternateContent>
    </p:spTree>
    <p:extLst>
      <p:ext uri="{BB962C8B-B14F-4D97-AF65-F5344CB8AC3E}">
        <p14:creationId xmlns:p14="http://schemas.microsoft.com/office/powerpoint/2010/main" val="147197106"/>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166" y="0"/>
            <a:ext cx="10517777" cy="1449977"/>
          </a:xfrm>
        </p:spPr>
        <p:txBody>
          <a:bodyPr>
            <a:normAutofit/>
          </a:bodyPr>
          <a:lstStyle/>
          <a:p>
            <a:r>
              <a:rPr lang="vi-VN" sz="3600" b="1" dirty="0">
                <a:solidFill>
                  <a:schemeClr val="accent1">
                    <a:lumMod val="75000"/>
                  </a:schemeClr>
                </a:solidFill>
              </a:rPr>
              <a:t>ỨNG DỤNG NHẬN DẠNG BIỂN SỐ XE</a:t>
            </a:r>
            <a:endParaRPr lang="en-US" sz="3600" dirty="0"/>
          </a:p>
        </p:txBody>
      </p:sp>
      <p:sp>
        <p:nvSpPr>
          <p:cNvPr id="3" name="Content Placeholder 2"/>
          <p:cNvSpPr>
            <a:spLocks noGrp="1"/>
          </p:cNvSpPr>
          <p:nvPr>
            <p:ph idx="1"/>
          </p:nvPr>
        </p:nvSpPr>
        <p:spPr/>
        <p:txBody>
          <a:bodyPr>
            <a:normAutofit fontScale="92500"/>
          </a:bodyPr>
          <a:lstStyle/>
          <a:p>
            <a:pPr marL="0" indent="0">
              <a:buNone/>
            </a:pPr>
            <a:r>
              <a:rPr lang="vi-VN" sz="3500" dirty="0">
                <a:latin typeface="Times New Roman" panose="02020603050405020304" pitchFamily="18" charset="0"/>
                <a:cs typeface="Times New Roman" panose="02020603050405020304" pitchFamily="18" charset="0"/>
              </a:rPr>
              <a:t>2.</a:t>
            </a:r>
            <a:r>
              <a:rPr lang="vi-VN" sz="3500" b="1" dirty="0">
                <a:latin typeface="Times New Roman" panose="02020603050405020304" pitchFamily="18" charset="0"/>
                <a:cs typeface="Times New Roman" panose="02020603050405020304" pitchFamily="18" charset="0"/>
              </a:rPr>
              <a:t> Ứng dụng nhận dạng biển số xe</a:t>
            </a:r>
            <a:endParaRPr lang="en-US" sz="35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t>Match dữ </a:t>
            </a:r>
            <a:r>
              <a:rPr lang="vi-VN" dirty="0"/>
              <a:t>liệu</a:t>
            </a:r>
            <a:r>
              <a:rPr lang="vi-VN" b="1" i="1" dirty="0"/>
              <a:t>:</a:t>
            </a:r>
            <a:endParaRPr lang="en-US" b="1" dirty="0"/>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Với mỗi ảnh input A chúng ta sẽ có n ảnh mẫu, sau khi tính toán hệ số tương quan, ta sẽ có tập hợp: </a:t>
            </a: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R(r</a:t>
            </a:r>
            <a:r>
              <a:rPr lang="en-US" baseline="-25000"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 r</a:t>
            </a:r>
            <a:r>
              <a:rPr lang="en-US" baseline="-25000"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là tập hợp n hệ số tương quan giữa ảnh input với n ảnh mẫu so sánh.</a:t>
            </a: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Sau khi có tập hợp R, nhân tố quan trọng để đưa ra kết luận dữ liệu ký tự nhận dạng được sẽ là ảnh mẫu có hệ số tương quan lớn nhất trong tập kết quả R, được lấy bằng max(R).</a:t>
            </a:r>
          </a:p>
          <a:p>
            <a:pPr marL="0" indent="0">
              <a:buNone/>
            </a:pPr>
            <a:endParaRPr lang="en-US" dirty="0"/>
          </a:p>
        </p:txBody>
      </p:sp>
    </p:spTree>
    <p:extLst>
      <p:ext uri="{BB962C8B-B14F-4D97-AF65-F5344CB8AC3E}">
        <p14:creationId xmlns:p14="http://schemas.microsoft.com/office/powerpoint/2010/main" val="17349610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5290" y="0"/>
            <a:ext cx="10504715" cy="1410789"/>
          </a:xfrm>
        </p:spPr>
        <p:txBody>
          <a:bodyPr>
            <a:normAutofit/>
          </a:bodyPr>
          <a:lstStyle/>
          <a:p>
            <a:r>
              <a:rPr lang="vi-VN" sz="3600" b="1" dirty="0">
                <a:solidFill>
                  <a:schemeClr val="accent1">
                    <a:lumMod val="75000"/>
                  </a:schemeClr>
                </a:solidFill>
              </a:rPr>
              <a:t>ỨNG DỤNG NHẬN DẠNG BIỂN SỐ XE</a:t>
            </a:r>
            <a:endParaRPr lang="en-US" sz="3600" dirty="0"/>
          </a:p>
        </p:txBody>
      </p:sp>
      <p:sp>
        <p:nvSpPr>
          <p:cNvPr id="3" name="Content Placeholder 2"/>
          <p:cNvSpPr>
            <a:spLocks noGrp="1"/>
          </p:cNvSpPr>
          <p:nvPr>
            <p:ph idx="1"/>
          </p:nvPr>
        </p:nvSpPr>
        <p:spPr>
          <a:xfrm>
            <a:off x="875210" y="1698171"/>
            <a:ext cx="10478589" cy="4478792"/>
          </a:xfrm>
        </p:spPr>
        <p:txBody>
          <a:bodyPr/>
          <a:lstStyle/>
          <a:p>
            <a:pPr marL="0" indent="0">
              <a:buNone/>
            </a:pPr>
            <a:r>
              <a:rPr lang="vi-VN" sz="3200" dirty="0">
                <a:latin typeface="Times New Roman" panose="02020603050405020304" pitchFamily="18" charset="0"/>
                <a:cs typeface="Times New Roman" panose="02020603050405020304" pitchFamily="18" charset="0"/>
              </a:rPr>
              <a:t>2.</a:t>
            </a:r>
            <a:r>
              <a:rPr lang="vi-VN" sz="3200" b="1" dirty="0">
                <a:latin typeface="Times New Roman" panose="02020603050405020304" pitchFamily="18" charset="0"/>
                <a:cs typeface="Times New Roman" panose="02020603050405020304" pitchFamily="18" charset="0"/>
              </a:rPr>
              <a:t> Ứng dụng nhận dạng biển số xe</a:t>
            </a:r>
            <a:endParaRPr lang="en-US" sz="3200" b="1"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Ngôn ngữ lập trình/Công nghệ sử dụng: Matlab</a:t>
            </a:r>
            <a:endParaRPr lang="en-US"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Các chức năng: Cho </a:t>
            </a:r>
            <a:r>
              <a:rPr lang="vi-VN" dirty="0">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người dùng chọn ảnh và xử lý nhận dạng biển số, đưa ra text để phục vụ các mục đích mở rộng.</a:t>
            </a:r>
          </a:p>
          <a:p>
            <a:pPr>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Ứng dụng thuật toán: Xử lý ảnh bằng phương pháp Matching dữ liệu</a:t>
            </a:r>
          </a:p>
          <a:p>
            <a:pPr marL="0" indent="0">
              <a:buNone/>
            </a:pPr>
            <a:endParaRPr lang="en-US" dirty="0"/>
          </a:p>
        </p:txBody>
      </p:sp>
    </p:spTree>
    <p:extLst>
      <p:ext uri="{BB962C8B-B14F-4D97-AF65-F5344CB8AC3E}">
        <p14:creationId xmlns:p14="http://schemas.microsoft.com/office/powerpoint/2010/main" val="29752685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645852455"/>
              </p:ext>
            </p:extLst>
          </p:nvPr>
        </p:nvGraphicFramePr>
        <p:xfrm>
          <a:off x="1319349" y="1136470"/>
          <a:ext cx="9013371" cy="5394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62782" y="5178285"/>
            <a:ext cx="2529218" cy="1694575"/>
          </a:xfrm>
          <a:prstGeom prst="rect">
            <a:avLst/>
          </a:prstGeom>
        </p:spPr>
      </p:pic>
    </p:spTree>
    <p:extLst>
      <p:ext uri="{BB962C8B-B14F-4D97-AF65-F5344CB8AC3E}">
        <p14:creationId xmlns:p14="http://schemas.microsoft.com/office/powerpoint/2010/main" val="11380826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353" y="0"/>
            <a:ext cx="10504715" cy="1345474"/>
          </a:xfrm>
        </p:spPr>
        <p:txBody>
          <a:bodyPr>
            <a:normAutofit/>
          </a:bodyPr>
          <a:lstStyle/>
          <a:p>
            <a:r>
              <a:rPr lang="vi-VN" sz="3600" b="1" dirty="0">
                <a:solidFill>
                  <a:schemeClr val="accent1">
                    <a:lumMod val="75000"/>
                  </a:schemeClr>
                </a:solidFill>
              </a:rPr>
              <a:t>ỨNG DỤNG NHẬN DẠNG BIỂN SỐ XE</a:t>
            </a:r>
            <a:endParaRPr lang="en-US" sz="3600" dirty="0"/>
          </a:p>
        </p:txBody>
      </p:sp>
      <p:sp>
        <p:nvSpPr>
          <p:cNvPr id="3" name="Content Placeholder 2"/>
          <p:cNvSpPr>
            <a:spLocks noGrp="1"/>
          </p:cNvSpPr>
          <p:nvPr>
            <p:ph idx="1"/>
          </p:nvPr>
        </p:nvSpPr>
        <p:spPr>
          <a:xfrm>
            <a:off x="705395" y="1495990"/>
            <a:ext cx="10515600" cy="4351338"/>
          </a:xfrm>
        </p:spPr>
        <p:txBody>
          <a:bodyPr/>
          <a:lstStyle/>
          <a:p>
            <a:pPr marL="0" indent="0">
              <a:buNone/>
            </a:pPr>
            <a:r>
              <a:rPr lang="vi-VN" sz="3200" dirty="0">
                <a:latin typeface="Times New Roman" panose="02020603050405020304" pitchFamily="18" charset="0"/>
                <a:cs typeface="Times New Roman" panose="02020603050405020304" pitchFamily="18" charset="0"/>
              </a:rPr>
              <a:t>2.</a:t>
            </a:r>
            <a:r>
              <a:rPr lang="vi-VN" sz="3200" b="1" dirty="0">
                <a:latin typeface="Times New Roman" panose="02020603050405020304" pitchFamily="18" charset="0"/>
                <a:cs typeface="Times New Roman" panose="02020603050405020304" pitchFamily="18" charset="0"/>
              </a:rPr>
              <a:t> Ứng dụng nhận dạng biển số xe</a:t>
            </a:r>
            <a:endParaRPr lang="en-US" sz="32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Các bước ứng dụng xử lý:</a:t>
            </a:r>
          </a:p>
          <a:p>
            <a:pPr marL="0" indent="0">
              <a:buNone/>
            </a:pPr>
            <a:endParaRPr lang="en-US" dirty="0"/>
          </a:p>
        </p:txBody>
      </p:sp>
      <p:sp>
        <p:nvSpPr>
          <p:cNvPr id="32" name="Rounded Rectangle 31"/>
          <p:cNvSpPr/>
          <p:nvPr/>
        </p:nvSpPr>
        <p:spPr>
          <a:xfrm>
            <a:off x="510950" y="2643400"/>
            <a:ext cx="2168434" cy="744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latin typeface="Times New Roman" panose="02020603050405020304" pitchFamily="18" charset="0"/>
                <a:cs typeface="Times New Roman" panose="02020603050405020304" pitchFamily="18" charset="0"/>
              </a:rPr>
              <a:t>Người dùng chọn ảnh đưa vào </a:t>
            </a:r>
            <a:endParaRPr lang="en-US" sz="2000" dirty="0">
              <a:latin typeface="Times New Roman" panose="02020603050405020304" pitchFamily="18" charset="0"/>
              <a:cs typeface="Times New Roman" panose="02020603050405020304" pitchFamily="18" charset="0"/>
            </a:endParaRPr>
          </a:p>
        </p:txBody>
      </p:sp>
      <p:sp>
        <p:nvSpPr>
          <p:cNvPr id="48" name="Rounded Rectangle 47"/>
          <p:cNvSpPr/>
          <p:nvPr/>
        </p:nvSpPr>
        <p:spPr>
          <a:xfrm>
            <a:off x="8723914" y="2643400"/>
            <a:ext cx="2806337" cy="744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latin typeface="Times New Roman" panose="02020603050405020304" pitchFamily="18" charset="0"/>
                <a:cs typeface="Times New Roman" panose="02020603050405020304" pitchFamily="18" charset="0"/>
              </a:rPr>
              <a:t>Matching nhận diện , trả về kết quả </a:t>
            </a:r>
            <a:endParaRPr lang="en-US" sz="2000" dirty="0">
              <a:latin typeface="Times New Roman" panose="02020603050405020304" pitchFamily="18" charset="0"/>
              <a:cs typeface="Times New Roman" panose="02020603050405020304" pitchFamily="18" charset="0"/>
            </a:endParaRPr>
          </a:p>
        </p:txBody>
      </p:sp>
      <p:sp>
        <p:nvSpPr>
          <p:cNvPr id="49" name="Rounded Rectangle 48"/>
          <p:cNvSpPr/>
          <p:nvPr/>
        </p:nvSpPr>
        <p:spPr>
          <a:xfrm>
            <a:off x="3285309" y="2646404"/>
            <a:ext cx="2039930" cy="744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latin typeface="Times New Roman" panose="02020603050405020304" pitchFamily="18" charset="0"/>
                <a:cs typeface="Times New Roman" panose="02020603050405020304" pitchFamily="18" charset="0"/>
              </a:rPr>
              <a:t>Ứng dụng tiền xử lý ảnh </a:t>
            </a:r>
            <a:endParaRPr lang="en-US" sz="2000" dirty="0">
              <a:latin typeface="Times New Roman" panose="02020603050405020304" pitchFamily="18" charset="0"/>
              <a:cs typeface="Times New Roman" panose="02020603050405020304" pitchFamily="18" charset="0"/>
            </a:endParaRPr>
          </a:p>
        </p:txBody>
      </p:sp>
      <p:sp>
        <p:nvSpPr>
          <p:cNvPr id="50" name="Rounded Rectangle 49"/>
          <p:cNvSpPr/>
          <p:nvPr/>
        </p:nvSpPr>
        <p:spPr>
          <a:xfrm>
            <a:off x="6174479" y="2643400"/>
            <a:ext cx="2168434" cy="744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latin typeface="Times New Roman" panose="02020603050405020304" pitchFamily="18" charset="0"/>
                <a:cs typeface="Times New Roman" panose="02020603050405020304" pitchFamily="18" charset="0"/>
              </a:rPr>
              <a:t>Phát hiện biên </a:t>
            </a:r>
            <a:endParaRPr lang="en-US" sz="2000" dirty="0">
              <a:latin typeface="Times New Roman" panose="02020603050405020304" pitchFamily="18" charset="0"/>
              <a:cs typeface="Times New Roman" panose="02020603050405020304" pitchFamily="18" charset="0"/>
            </a:endParaRPr>
          </a:p>
        </p:txBody>
      </p:sp>
      <p:pic>
        <p:nvPicPr>
          <p:cNvPr id="55" name="Picture 54" descr="Không có mô tả."/>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703" y="4081005"/>
            <a:ext cx="1940655" cy="1916839"/>
          </a:xfrm>
          <a:prstGeom prst="rect">
            <a:avLst/>
          </a:prstGeom>
          <a:noFill/>
          <a:ln>
            <a:noFill/>
          </a:ln>
        </p:spPr>
      </p:pic>
      <p:pic>
        <p:nvPicPr>
          <p:cNvPr id="56" name="Picture 55" descr="Không có mô tả."/>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2013" y="4081006"/>
            <a:ext cx="1850369" cy="1916838"/>
          </a:xfrm>
          <a:prstGeom prst="rect">
            <a:avLst/>
          </a:prstGeom>
          <a:noFill/>
          <a:ln>
            <a:noFill/>
          </a:ln>
        </p:spPr>
      </p:pic>
      <p:pic>
        <p:nvPicPr>
          <p:cNvPr id="57" name="Picture 56" descr="Không có mô tả."/>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2056" y="4100437"/>
            <a:ext cx="1884585" cy="1812337"/>
          </a:xfrm>
          <a:prstGeom prst="rect">
            <a:avLst/>
          </a:prstGeom>
          <a:noFill/>
          <a:ln>
            <a:noFill/>
          </a:ln>
        </p:spPr>
      </p:pic>
      <p:cxnSp>
        <p:nvCxnSpPr>
          <p:cNvPr id="44" name="Straight Arrow Connector 43"/>
          <p:cNvCxnSpPr/>
          <p:nvPr/>
        </p:nvCxnSpPr>
        <p:spPr>
          <a:xfrm flipH="1">
            <a:off x="1682387" y="3390986"/>
            <a:ext cx="2665860" cy="644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594564" y="3410419"/>
            <a:ext cx="729837" cy="670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9" idx="2"/>
          </p:cNvCxnSpPr>
          <p:nvPr/>
        </p:nvCxnSpPr>
        <p:spPr>
          <a:xfrm>
            <a:off x="4305274" y="3390987"/>
            <a:ext cx="1114630" cy="70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72" name="TextBox 3071"/>
          <p:cNvSpPr txBox="1"/>
          <p:nvPr/>
        </p:nvSpPr>
        <p:spPr>
          <a:xfrm>
            <a:off x="364703" y="6113417"/>
            <a:ext cx="1940655" cy="646331"/>
          </a:xfrm>
          <a:prstGeom prst="rect">
            <a:avLst/>
          </a:prstGeom>
          <a:noFill/>
        </p:spPr>
        <p:txBody>
          <a:bodyPr wrap="square" rtlCol="0">
            <a:spAutoFit/>
          </a:bodyPr>
          <a:lstStyle/>
          <a:p>
            <a:pPr algn="ctr"/>
            <a:r>
              <a:rPr lang="vi-VN" dirty="0" smtClean="0">
                <a:latin typeface="+mj-lt"/>
              </a:rPr>
              <a:t>Đưa ảnh về đa cấp xám </a:t>
            </a:r>
            <a:endParaRPr lang="en-US" dirty="0">
              <a:latin typeface="+mj-lt"/>
            </a:endParaRPr>
          </a:p>
        </p:txBody>
      </p:sp>
      <p:sp>
        <p:nvSpPr>
          <p:cNvPr id="3073" name="TextBox 3072"/>
          <p:cNvSpPr txBox="1"/>
          <p:nvPr/>
        </p:nvSpPr>
        <p:spPr>
          <a:xfrm>
            <a:off x="2602013" y="6095522"/>
            <a:ext cx="1669993" cy="646331"/>
          </a:xfrm>
          <a:prstGeom prst="rect">
            <a:avLst/>
          </a:prstGeom>
          <a:noFill/>
        </p:spPr>
        <p:txBody>
          <a:bodyPr wrap="square" rtlCol="0">
            <a:spAutoFit/>
          </a:bodyPr>
          <a:lstStyle/>
          <a:p>
            <a:pPr lvl="0" algn="ctr"/>
            <a:r>
              <a:rPr lang="vi-VN" dirty="0">
                <a:latin typeface="+mj-lt"/>
              </a:rPr>
              <a:t>Tăng độ tương phản </a:t>
            </a:r>
            <a:endParaRPr lang="en-US" dirty="0">
              <a:latin typeface="+mj-lt"/>
            </a:endParaRPr>
          </a:p>
        </p:txBody>
      </p:sp>
      <p:sp>
        <p:nvSpPr>
          <p:cNvPr id="3075" name="TextBox 3074"/>
          <p:cNvSpPr txBox="1"/>
          <p:nvPr/>
        </p:nvSpPr>
        <p:spPr>
          <a:xfrm>
            <a:off x="4630119" y="6095521"/>
            <a:ext cx="1885995" cy="646331"/>
          </a:xfrm>
          <a:prstGeom prst="rect">
            <a:avLst/>
          </a:prstGeom>
          <a:noFill/>
        </p:spPr>
        <p:txBody>
          <a:bodyPr wrap="square" rtlCol="0">
            <a:spAutoFit/>
          </a:bodyPr>
          <a:lstStyle/>
          <a:p>
            <a:pPr lvl="0" algn="ctr"/>
            <a:r>
              <a:rPr lang="vi-VN" dirty="0">
                <a:latin typeface="Times New Roman" panose="02020603050405020304" pitchFamily="18" charset="0"/>
                <a:cs typeface="Times New Roman" panose="02020603050405020304" pitchFamily="18" charset="0"/>
              </a:rPr>
              <a:t>Đưa ảnh về nhị phân </a:t>
            </a:r>
            <a:endParaRPr lang="en-US" dirty="0">
              <a:latin typeface="Times New Roman" panose="02020603050405020304" pitchFamily="18" charset="0"/>
              <a:cs typeface="Times New Roman" panose="02020603050405020304" pitchFamily="18" charset="0"/>
            </a:endParaRPr>
          </a:p>
        </p:txBody>
      </p:sp>
      <p:sp>
        <p:nvSpPr>
          <p:cNvPr id="3076" name="TextBox 3075"/>
          <p:cNvSpPr txBox="1"/>
          <p:nvPr/>
        </p:nvSpPr>
        <p:spPr>
          <a:xfrm>
            <a:off x="7678517" y="5697918"/>
            <a:ext cx="3736923" cy="1477328"/>
          </a:xfrm>
          <a:prstGeom prst="rect">
            <a:avLst/>
          </a:prstGeom>
          <a:noFill/>
        </p:spPr>
        <p:txBody>
          <a:bodyPr wrap="square" rtlCol="0">
            <a:spAutoFit/>
          </a:bodyPr>
          <a:lstStyle/>
          <a:p>
            <a:pPr marL="285750" lvl="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Làm nổi biên bằng sobel</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Tìm hình khối ( hình thái học )</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Cắt biển số</a:t>
            </a:r>
            <a:endParaRPr lang="en-US" dirty="0">
              <a:latin typeface="Times New Roman" panose="02020603050405020304" pitchFamily="18" charset="0"/>
              <a:cs typeface="Times New Roman" panose="02020603050405020304" pitchFamily="18" charset="0"/>
            </a:endParaRPr>
          </a:p>
          <a:p>
            <a:pPr marL="285750" lvl="0" indent="-28575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Cắt ký tự </a:t>
            </a:r>
            <a:endParaRPr lang="en-US" dirty="0">
              <a:latin typeface="Times New Roman" panose="02020603050405020304" pitchFamily="18" charset="0"/>
              <a:cs typeface="Times New Roman" panose="02020603050405020304" pitchFamily="18" charset="0"/>
            </a:endParaRPr>
          </a:p>
          <a:p>
            <a:endParaRPr lang="en-US" dirty="0"/>
          </a:p>
        </p:txBody>
      </p:sp>
      <p:pic>
        <p:nvPicPr>
          <p:cNvPr id="76" name="Picture 75" descr="Không có mô tả."/>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194" y="3819777"/>
            <a:ext cx="2729594" cy="1727625"/>
          </a:xfrm>
          <a:prstGeom prst="rect">
            <a:avLst/>
          </a:prstGeom>
          <a:noFill/>
          <a:ln>
            <a:noFill/>
          </a:ln>
        </p:spPr>
      </p:pic>
      <p:cxnSp>
        <p:nvCxnSpPr>
          <p:cNvPr id="3078" name="Straight Arrow Connector 3077"/>
          <p:cNvCxnSpPr>
            <a:stCxn id="32" idx="3"/>
            <a:endCxn id="49" idx="1"/>
          </p:cNvCxnSpPr>
          <p:nvPr/>
        </p:nvCxnSpPr>
        <p:spPr>
          <a:xfrm>
            <a:off x="2679384" y="3015692"/>
            <a:ext cx="605925" cy="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2" name="Straight Arrow Connector 3081"/>
          <p:cNvCxnSpPr>
            <a:stCxn id="49" idx="3"/>
            <a:endCxn id="50" idx="1"/>
          </p:cNvCxnSpPr>
          <p:nvPr/>
        </p:nvCxnSpPr>
        <p:spPr>
          <a:xfrm flipV="1">
            <a:off x="5325239" y="3015692"/>
            <a:ext cx="849240" cy="3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p:cNvCxnSpPr>
            <a:stCxn id="50" idx="3"/>
            <a:endCxn id="48" idx="1"/>
          </p:cNvCxnSpPr>
          <p:nvPr/>
        </p:nvCxnSpPr>
        <p:spPr>
          <a:xfrm>
            <a:off x="8342913" y="3015692"/>
            <a:ext cx="3810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9" name="Straight Arrow Connector 3088"/>
          <p:cNvCxnSpPr>
            <a:stCxn id="50" idx="2"/>
            <a:endCxn id="76" idx="0"/>
          </p:cNvCxnSpPr>
          <p:nvPr/>
        </p:nvCxnSpPr>
        <p:spPr>
          <a:xfrm>
            <a:off x="7258696" y="3387983"/>
            <a:ext cx="1630295" cy="431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91" name="Straight Arrow Connector 3090"/>
          <p:cNvCxnSpPr>
            <a:stCxn id="48" idx="2"/>
            <a:endCxn id="76" idx="0"/>
          </p:cNvCxnSpPr>
          <p:nvPr/>
        </p:nvCxnSpPr>
        <p:spPr>
          <a:xfrm flipH="1">
            <a:off x="8888991" y="3387983"/>
            <a:ext cx="1238092" cy="431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7121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229" y="103868"/>
            <a:ext cx="10411097" cy="1254669"/>
          </a:xfrm>
        </p:spPr>
        <p:txBody>
          <a:bodyPr>
            <a:normAutofit/>
          </a:bodyPr>
          <a:lstStyle/>
          <a:p>
            <a:r>
              <a:rPr lang="vi-VN" sz="3600" b="1" dirty="0">
                <a:solidFill>
                  <a:schemeClr val="accent1">
                    <a:lumMod val="75000"/>
                  </a:schemeClr>
                </a:solidFill>
              </a:rPr>
              <a:t>ỨNG DỤNG NHẬN DẠNG BIỂN SỐ XE</a:t>
            </a:r>
            <a:endParaRPr lang="en-US" sz="3600" dirty="0"/>
          </a:p>
        </p:txBody>
      </p:sp>
      <p:sp>
        <p:nvSpPr>
          <p:cNvPr id="3" name="Content Placeholder 2"/>
          <p:cNvSpPr>
            <a:spLocks noGrp="1"/>
          </p:cNvSpPr>
          <p:nvPr>
            <p:ph idx="1"/>
          </p:nvPr>
        </p:nvSpPr>
        <p:spPr>
          <a:xfrm>
            <a:off x="979714" y="1593668"/>
            <a:ext cx="10933611" cy="5172891"/>
          </a:xfrm>
        </p:spPr>
        <p:txBody>
          <a:bodyPr/>
          <a:lstStyle/>
          <a:p>
            <a:pPr marL="0" indent="0">
              <a:buNone/>
            </a:pPr>
            <a:r>
              <a:rPr lang="vi-VN" sz="3200" dirty="0">
                <a:latin typeface="Times New Roman" panose="02020603050405020304" pitchFamily="18" charset="0"/>
                <a:cs typeface="Times New Roman" panose="02020603050405020304" pitchFamily="18" charset="0"/>
              </a:rPr>
              <a:t>2.</a:t>
            </a:r>
            <a:r>
              <a:rPr lang="vi-VN" sz="3200" b="1" dirty="0">
                <a:latin typeface="Times New Roman" panose="02020603050405020304" pitchFamily="18" charset="0"/>
                <a:cs typeface="Times New Roman" panose="02020603050405020304" pitchFamily="18" charset="0"/>
              </a:rPr>
              <a:t> Ứng dụng nhận dạng biển số xe</a:t>
            </a:r>
            <a:endParaRPr lang="en-US" sz="32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Giao diện:</a:t>
            </a:r>
          </a:p>
          <a:p>
            <a:pPr>
              <a:buFont typeface="Wingdings" panose="05000000000000000000" pitchFamily="2" charset="2"/>
              <a:buChar char="Ø"/>
            </a:pPr>
            <a:endParaRPr lang="en-US" dirty="0"/>
          </a:p>
        </p:txBody>
      </p:sp>
      <p:pic>
        <p:nvPicPr>
          <p:cNvPr id="4" name="Picture 3" descr="Không có mô tả."/>
          <p:cNvPicPr/>
          <p:nvPr/>
        </p:nvPicPr>
        <p:blipFill>
          <a:blip r:embed="rId2">
            <a:extLst>
              <a:ext uri="{28A0092B-C50C-407E-A947-70E740481C1C}">
                <a14:useLocalDpi xmlns:a14="http://schemas.microsoft.com/office/drawing/2010/main" val="0"/>
              </a:ext>
            </a:extLst>
          </a:blip>
          <a:srcRect/>
          <a:stretch>
            <a:fillRect/>
          </a:stretch>
        </p:blipFill>
        <p:spPr bwMode="auto">
          <a:xfrm>
            <a:off x="3135086" y="2793636"/>
            <a:ext cx="5760720" cy="3972923"/>
          </a:xfrm>
          <a:prstGeom prst="rect">
            <a:avLst/>
          </a:prstGeom>
          <a:noFill/>
          <a:ln>
            <a:noFill/>
          </a:ln>
        </p:spPr>
      </p:pic>
      <p:sp>
        <p:nvSpPr>
          <p:cNvPr id="6" name="Rounded Rectangle 5"/>
          <p:cNvSpPr/>
          <p:nvPr/>
        </p:nvSpPr>
        <p:spPr>
          <a:xfrm>
            <a:off x="561703" y="4624251"/>
            <a:ext cx="1698171" cy="418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dirty="0">
                <a:latin typeface="Times New Roman" panose="02020603050405020304" pitchFamily="18" charset="0"/>
                <a:cs typeface="Times New Roman" panose="02020603050405020304" pitchFamily="18" charset="0"/>
              </a:rPr>
              <a:t>Địa chỉ ảnh </a:t>
            </a:r>
            <a:endParaRPr lang="en-US" sz="2000"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979714" y="3219994"/>
            <a:ext cx="1280160" cy="3722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dirty="0">
                <a:latin typeface="Times New Roman" panose="02020603050405020304" pitchFamily="18" charset="0"/>
                <a:cs typeface="Times New Roman" panose="02020603050405020304" pitchFamily="18" charset="0"/>
              </a:rPr>
              <a:t>Ảnh gốc</a:t>
            </a:r>
            <a:endParaRPr lang="en-US" sz="2000"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574767" y="5697878"/>
            <a:ext cx="1254033" cy="4790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dirty="0">
                <a:latin typeface="+mj-lt"/>
              </a:rPr>
              <a:t>Nút lệnh </a:t>
            </a:r>
            <a:endParaRPr lang="en-US" sz="2000" dirty="0">
              <a:latin typeface="+mj-lt"/>
            </a:endParaRPr>
          </a:p>
        </p:txBody>
      </p:sp>
      <p:sp>
        <p:nvSpPr>
          <p:cNvPr id="9" name="Rounded Rectangle 8"/>
          <p:cNvSpPr/>
          <p:nvPr/>
        </p:nvSpPr>
        <p:spPr>
          <a:xfrm>
            <a:off x="9786256" y="2525847"/>
            <a:ext cx="1946367" cy="5355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dirty="0">
                <a:latin typeface="Times New Roman" panose="02020603050405020304" pitchFamily="18" charset="0"/>
                <a:cs typeface="Times New Roman" panose="02020603050405020304" pitchFamily="18" charset="0"/>
              </a:rPr>
              <a:t>Ảnh qua xử lý </a:t>
            </a:r>
            <a:endParaRPr lang="en-US" sz="20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9281159" y="4181881"/>
            <a:ext cx="2730136" cy="4162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latin typeface="Times New Roman" panose="02020603050405020304" pitchFamily="18" charset="0"/>
                <a:cs typeface="Times New Roman" panose="02020603050405020304" pitchFamily="18" charset="0"/>
              </a:rPr>
              <a:t>Kết quả trả về dạng text </a:t>
            </a:r>
            <a:endParaRPr lang="en-US" sz="20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9470571" y="5538651"/>
            <a:ext cx="2262052" cy="638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latin typeface="Times New Roman" panose="02020603050405020304" pitchFamily="18" charset="0"/>
                <a:cs typeface="Times New Roman" panose="02020603050405020304" pitchFamily="18" charset="0"/>
              </a:rPr>
              <a:t>Hình cắt biển số xe </a:t>
            </a:r>
            <a:endParaRPr lang="en-US" sz="2000" dirty="0">
              <a:latin typeface="Times New Roman" panose="02020603050405020304" pitchFamily="18" charset="0"/>
              <a:cs typeface="Times New Roman" panose="02020603050405020304" pitchFamily="18" charset="0"/>
            </a:endParaRPr>
          </a:p>
        </p:txBody>
      </p:sp>
      <p:cxnSp>
        <p:nvCxnSpPr>
          <p:cNvPr id="13" name="Straight Arrow Connector 12"/>
          <p:cNvCxnSpPr>
            <a:endCxn id="7" idx="3"/>
          </p:cNvCxnSpPr>
          <p:nvPr/>
        </p:nvCxnSpPr>
        <p:spPr>
          <a:xfrm flipH="1" flipV="1">
            <a:off x="2259874" y="3406140"/>
            <a:ext cx="1423852" cy="68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6" idx="3"/>
          </p:cNvCxnSpPr>
          <p:nvPr/>
        </p:nvCxnSpPr>
        <p:spPr>
          <a:xfrm flipH="1" flipV="1">
            <a:off x="2259874" y="4833257"/>
            <a:ext cx="1306286" cy="864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8" idx="3"/>
          </p:cNvCxnSpPr>
          <p:nvPr/>
        </p:nvCxnSpPr>
        <p:spPr>
          <a:xfrm flipH="1" flipV="1">
            <a:off x="1828800" y="5937421"/>
            <a:ext cx="2155372" cy="136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9" idx="1"/>
          </p:cNvCxnSpPr>
          <p:nvPr/>
        </p:nvCxnSpPr>
        <p:spPr>
          <a:xfrm flipV="1">
            <a:off x="8425543" y="2793636"/>
            <a:ext cx="1360713" cy="117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0" idx="1"/>
          </p:cNvCxnSpPr>
          <p:nvPr/>
        </p:nvCxnSpPr>
        <p:spPr>
          <a:xfrm flipV="1">
            <a:off x="6557554" y="4390003"/>
            <a:ext cx="2723605" cy="1057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1" idx="1"/>
          </p:cNvCxnSpPr>
          <p:nvPr/>
        </p:nvCxnSpPr>
        <p:spPr>
          <a:xfrm flipV="1">
            <a:off x="8307977" y="5857807"/>
            <a:ext cx="1162594" cy="14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956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6103" y="0"/>
            <a:ext cx="10556966" cy="1410789"/>
          </a:xfrm>
        </p:spPr>
        <p:txBody>
          <a:bodyPr>
            <a:normAutofit/>
          </a:bodyPr>
          <a:lstStyle/>
          <a:p>
            <a:r>
              <a:rPr lang="vi-VN" sz="3600" b="1" dirty="0">
                <a:solidFill>
                  <a:schemeClr val="accent1">
                    <a:lumMod val="75000"/>
                  </a:schemeClr>
                </a:solidFill>
              </a:rPr>
              <a:t>ỨNG DỤNG NHẬN DẠNG BIỂN SỐ XE</a:t>
            </a:r>
            <a:endParaRPr lang="en-US" sz="3600" dirty="0"/>
          </a:p>
        </p:txBody>
      </p:sp>
      <p:sp>
        <p:nvSpPr>
          <p:cNvPr id="3" name="Content Placeholder 2"/>
          <p:cNvSpPr>
            <a:spLocks noGrp="1"/>
          </p:cNvSpPr>
          <p:nvPr>
            <p:ph idx="1"/>
          </p:nvPr>
        </p:nvSpPr>
        <p:spPr>
          <a:xfrm>
            <a:off x="825136" y="1629682"/>
            <a:ext cx="10853057" cy="5228318"/>
          </a:xfrm>
        </p:spPr>
        <p:txBody>
          <a:bodyPr/>
          <a:lstStyle/>
          <a:p>
            <a:pPr marL="0" indent="0">
              <a:lnSpc>
                <a:spcPct val="100000"/>
              </a:lnSpc>
              <a:buNone/>
            </a:pPr>
            <a:r>
              <a:rPr lang="vi-VN" sz="3200" dirty="0">
                <a:latin typeface="Times New Roman" panose="02020603050405020304" pitchFamily="18" charset="0"/>
                <a:cs typeface="Times New Roman" panose="02020603050405020304" pitchFamily="18" charset="0"/>
              </a:rPr>
              <a:t>2.</a:t>
            </a:r>
            <a:r>
              <a:rPr lang="vi-VN" sz="3200" b="1" dirty="0">
                <a:latin typeface="Times New Roman" panose="02020603050405020304" pitchFamily="18" charset="0"/>
                <a:cs typeface="Times New Roman" panose="02020603050405020304" pitchFamily="18" charset="0"/>
              </a:rPr>
              <a:t> Ứng dụng nhận dạng biển số xe</a:t>
            </a:r>
            <a:endParaRPr lang="en-US" sz="3200" b="1"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Một số kết quả nhận diện</a:t>
            </a:r>
            <a:r>
              <a:rPr lang="en-US" dirty="0" smtClean="0">
                <a:latin typeface="Times New Roman" panose="02020603050405020304" pitchFamily="18" charset="0"/>
                <a:cs typeface="Times New Roman" panose="02020603050405020304" pitchFamily="18" charset="0"/>
              </a:rPr>
              <a:t>:</a:t>
            </a:r>
            <a:endParaRPr lang="vi-VN"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ü"/>
            </a:pPr>
            <a:r>
              <a:rPr lang="vi-VN" dirty="0">
                <a:latin typeface="Times New Roman" panose="02020603050405020304" pitchFamily="18" charset="0"/>
                <a:cs typeface="Times New Roman" panose="02020603050405020304" pitchFamily="18" charset="0"/>
              </a:rPr>
              <a:t>Kết quả khả quan:  Một số hình ảnh biển số xử lý , nhận diện đúng vùng biển số và trả về kết quả chính xác </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endParaRPr lang="en-US" dirty="0"/>
          </a:p>
        </p:txBody>
      </p:sp>
      <p:pic>
        <p:nvPicPr>
          <p:cNvPr id="4" name="Picture 3" descr="Không có mô tả."/>
          <p:cNvPicPr/>
          <p:nvPr/>
        </p:nvPicPr>
        <p:blipFill>
          <a:blip r:embed="rId2">
            <a:extLst>
              <a:ext uri="{28A0092B-C50C-407E-A947-70E740481C1C}">
                <a14:useLocalDpi xmlns:a14="http://schemas.microsoft.com/office/drawing/2010/main" val="0"/>
              </a:ext>
            </a:extLst>
          </a:blip>
          <a:srcRect/>
          <a:stretch>
            <a:fillRect/>
          </a:stretch>
        </p:blipFill>
        <p:spPr bwMode="auto">
          <a:xfrm>
            <a:off x="1632789" y="3992245"/>
            <a:ext cx="4130175" cy="2735126"/>
          </a:xfrm>
          <a:prstGeom prst="rect">
            <a:avLst/>
          </a:prstGeom>
          <a:noFill/>
          <a:ln>
            <a:noFill/>
          </a:ln>
        </p:spPr>
      </p:pic>
      <p:pic>
        <p:nvPicPr>
          <p:cNvPr id="5" name="Picture 4" descr="Không có mô tả."/>
          <p:cNvPicPr/>
          <p:nvPr/>
        </p:nvPicPr>
        <p:blipFill rotWithShape="1">
          <a:blip r:embed="rId3" cstate="print">
            <a:extLst>
              <a:ext uri="{28A0092B-C50C-407E-A947-70E740481C1C}">
                <a14:useLocalDpi xmlns:a14="http://schemas.microsoft.com/office/drawing/2010/main" val="0"/>
              </a:ext>
            </a:extLst>
          </a:blip>
          <a:srcRect r="2006" b="2428"/>
          <a:stretch/>
        </p:blipFill>
        <p:spPr bwMode="auto">
          <a:xfrm>
            <a:off x="6570617" y="3992245"/>
            <a:ext cx="4389120" cy="273512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773601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7469" y="0"/>
            <a:ext cx="10515600" cy="1325563"/>
          </a:xfrm>
        </p:spPr>
        <p:txBody>
          <a:bodyPr>
            <a:normAutofit/>
          </a:bodyPr>
          <a:lstStyle/>
          <a:p>
            <a:r>
              <a:rPr lang="vi-VN" sz="3600" b="1" dirty="0">
                <a:solidFill>
                  <a:schemeClr val="accent1">
                    <a:lumMod val="75000"/>
                  </a:schemeClr>
                </a:solidFill>
              </a:rPr>
              <a:t>ỨNG DỤNG NHẬN DẠNG BIỂN SỐ XE</a:t>
            </a:r>
            <a:endParaRPr lang="en-US" sz="3600" dirty="0"/>
          </a:p>
        </p:txBody>
      </p:sp>
      <p:sp>
        <p:nvSpPr>
          <p:cNvPr id="3" name="Content Placeholder 2"/>
          <p:cNvSpPr>
            <a:spLocks noGrp="1"/>
          </p:cNvSpPr>
          <p:nvPr>
            <p:ph idx="1"/>
          </p:nvPr>
        </p:nvSpPr>
        <p:spPr>
          <a:xfrm>
            <a:off x="772886" y="1590494"/>
            <a:ext cx="10515600" cy="4351338"/>
          </a:xfrm>
        </p:spPr>
        <p:txBody>
          <a:bodyPr>
            <a:normAutofit/>
          </a:bodyPr>
          <a:lstStyle/>
          <a:p>
            <a:pPr marL="0" indent="0">
              <a:lnSpc>
                <a:spcPct val="100000"/>
              </a:lnSpc>
              <a:buNone/>
            </a:pPr>
            <a:r>
              <a:rPr lang="vi-VN" sz="3200" dirty="0">
                <a:latin typeface="+mj-lt"/>
                <a:cs typeface="Times New Roman" panose="02020603050405020304" pitchFamily="18" charset="0"/>
              </a:rPr>
              <a:t>2.</a:t>
            </a:r>
            <a:r>
              <a:rPr lang="vi-VN" sz="3200" b="1" dirty="0">
                <a:latin typeface="+mj-lt"/>
                <a:cs typeface="Times New Roman" panose="02020603050405020304" pitchFamily="18" charset="0"/>
              </a:rPr>
              <a:t> </a:t>
            </a:r>
            <a:r>
              <a:rPr lang="vi-VN" sz="3200" b="1" dirty="0" smtClean="0">
                <a:latin typeface="+mj-lt"/>
                <a:cs typeface="Times New Roman" panose="02020603050405020304" pitchFamily="18" charset="0"/>
              </a:rPr>
              <a:t>Ứng </a:t>
            </a:r>
            <a:r>
              <a:rPr lang="vi-VN" sz="3200" b="1" dirty="0">
                <a:latin typeface="+mj-lt"/>
                <a:cs typeface="Times New Roman" panose="02020603050405020304" pitchFamily="18" charset="0"/>
              </a:rPr>
              <a:t>dụng nhận dạng biển số </a:t>
            </a:r>
            <a:r>
              <a:rPr lang="vi-VN" sz="3200" b="1" dirty="0" smtClean="0">
                <a:latin typeface="+mj-lt"/>
                <a:cs typeface="Times New Roman" panose="02020603050405020304" pitchFamily="18" charset="0"/>
              </a:rPr>
              <a:t>xe</a:t>
            </a:r>
          </a:p>
          <a:p>
            <a:pPr>
              <a:lnSpc>
                <a:spcPct val="1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Một số kết quả nhận diện:</a:t>
            </a:r>
            <a:endParaRPr lang="vi-VN" dirty="0">
              <a:latin typeface="Times New Roman" panose="02020603050405020304" pitchFamily="18" charset="0"/>
              <a:cs typeface="Times New Roman" panose="02020603050405020304" pitchFamily="18" charset="0"/>
            </a:endParaRPr>
          </a:p>
          <a:p>
            <a:pPr marL="0" indent="0">
              <a:lnSpc>
                <a:spcPct val="100000"/>
              </a:lnSpc>
              <a:buNone/>
            </a:pPr>
            <a:endParaRPr lang="en-US" sz="3200" b="1" dirty="0">
              <a:latin typeface="+mj-lt"/>
              <a:cs typeface="Times New Roman" panose="02020603050405020304" pitchFamily="18" charset="0"/>
            </a:endParaRPr>
          </a:p>
        </p:txBody>
      </p:sp>
      <p:pic>
        <p:nvPicPr>
          <p:cNvPr id="4" name="Picture 3" descr="Không có mô tả."/>
          <p:cNvPicPr/>
          <p:nvPr/>
        </p:nvPicPr>
        <p:blipFill rotWithShape="1">
          <a:blip r:embed="rId2" cstate="print">
            <a:extLst>
              <a:ext uri="{28A0092B-C50C-407E-A947-70E740481C1C}">
                <a14:useLocalDpi xmlns:a14="http://schemas.microsoft.com/office/drawing/2010/main" val="0"/>
              </a:ext>
            </a:extLst>
          </a:blip>
          <a:srcRect r="1152" b="1774"/>
          <a:stretch/>
        </p:blipFill>
        <p:spPr bwMode="auto">
          <a:xfrm>
            <a:off x="1932282" y="2927579"/>
            <a:ext cx="6693944" cy="3682229"/>
          </a:xfrm>
          <a:prstGeom prst="rect">
            <a:avLst/>
          </a:prstGeom>
          <a:noFill/>
          <a:ln>
            <a:noFill/>
          </a:ln>
          <a:extLst>
            <a:ext uri="{53640926-AAD7-44D8-BBD7-CCE9431645EC}">
              <a14:shadowObscured xmlns:a14="http://schemas.microsoft.com/office/drawing/2010/main"/>
            </a:ext>
          </a:extLst>
        </p:spPr>
      </p:pic>
      <p:sp>
        <p:nvSpPr>
          <p:cNvPr id="7" name="Rounded Rectangle 6"/>
          <p:cNvSpPr/>
          <p:nvPr/>
        </p:nvSpPr>
        <p:spPr>
          <a:xfrm>
            <a:off x="9489395" y="4310746"/>
            <a:ext cx="1933303" cy="6008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95P18777</a:t>
            </a:r>
            <a:endParaRPr lang="en-US" dirty="0"/>
          </a:p>
        </p:txBody>
      </p:sp>
      <p:cxnSp>
        <p:nvCxnSpPr>
          <p:cNvPr id="10" name="Straight Arrow Connector 9"/>
          <p:cNvCxnSpPr>
            <a:endCxn id="7" idx="1"/>
          </p:cNvCxnSpPr>
          <p:nvPr/>
        </p:nvCxnSpPr>
        <p:spPr>
          <a:xfrm flipV="1">
            <a:off x="6030686" y="4611191"/>
            <a:ext cx="3458709" cy="770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590903" y="5381897"/>
            <a:ext cx="439783" cy="1828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7582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532" y="0"/>
            <a:ext cx="10515600" cy="1325563"/>
          </a:xfrm>
        </p:spPr>
        <p:txBody>
          <a:bodyPr>
            <a:normAutofit/>
          </a:bodyPr>
          <a:lstStyle/>
          <a:p>
            <a:r>
              <a:rPr lang="vi-VN" sz="3600" b="1" dirty="0">
                <a:solidFill>
                  <a:schemeClr val="accent1">
                    <a:lumMod val="75000"/>
                  </a:schemeClr>
                </a:solidFill>
              </a:rPr>
              <a:t>ỨNG DỤNG NHẬN DẠNG BIỂN SỐ XE</a:t>
            </a:r>
            <a:endParaRPr lang="en-US" sz="3600" dirty="0"/>
          </a:p>
        </p:txBody>
      </p:sp>
      <p:sp>
        <p:nvSpPr>
          <p:cNvPr id="3" name="Content Placeholder 2"/>
          <p:cNvSpPr>
            <a:spLocks noGrp="1"/>
          </p:cNvSpPr>
          <p:nvPr>
            <p:ph idx="1"/>
          </p:nvPr>
        </p:nvSpPr>
        <p:spPr>
          <a:xfrm>
            <a:off x="890452" y="1487758"/>
            <a:ext cx="10515600" cy="4351338"/>
          </a:xfrm>
        </p:spPr>
        <p:txBody>
          <a:bodyPr/>
          <a:lstStyle/>
          <a:p>
            <a:pPr marL="0" indent="0">
              <a:lnSpc>
                <a:spcPct val="100000"/>
              </a:lnSpc>
              <a:buNone/>
            </a:pPr>
            <a:r>
              <a:rPr lang="vi-VN" dirty="0">
                <a:latin typeface="Times New Roman" panose="02020603050405020304" pitchFamily="18" charset="0"/>
                <a:cs typeface="Times New Roman" panose="02020603050405020304" pitchFamily="18" charset="0"/>
              </a:rPr>
              <a:t>2.</a:t>
            </a:r>
            <a:r>
              <a:rPr lang="vi-VN" b="1" dirty="0">
                <a:latin typeface="Times New Roman" panose="02020603050405020304" pitchFamily="18" charset="0"/>
                <a:cs typeface="Times New Roman" panose="02020603050405020304" pitchFamily="18" charset="0"/>
              </a:rPr>
              <a:t> Ứng dụng nhận dạng biển số xe</a:t>
            </a:r>
            <a:endParaRPr lang="en-US" b="1" dirty="0">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Một số kết quả nhận diện</a:t>
            </a:r>
            <a:r>
              <a:rPr lang="en-US" dirty="0" smtClean="0">
                <a:latin typeface="Times New Roman" panose="02020603050405020304" pitchFamily="18" charset="0"/>
                <a:cs typeface="Times New Roman" panose="02020603050405020304" pitchFamily="18" charset="0"/>
              </a:rPr>
              <a:t>:</a:t>
            </a:r>
            <a:endParaRPr lang="vi-VN" dirty="0" smtClean="0"/>
          </a:p>
          <a:p>
            <a:pPr lvl="1">
              <a:lnSpc>
                <a:spcPct val="150000"/>
              </a:lnSpc>
              <a:buFont typeface="Wingdings" panose="05000000000000000000" pitchFamily="2" charset="2"/>
              <a:buChar char="ü"/>
            </a:pPr>
            <a:r>
              <a:rPr lang="vi-VN" dirty="0" smtClean="0">
                <a:latin typeface="Times New Roman" panose="02020603050405020304" pitchFamily="18" charset="0"/>
                <a:cs typeface="Times New Roman" panose="02020603050405020304" pitchFamily="18" charset="0"/>
              </a:rPr>
              <a:t>Kết </a:t>
            </a:r>
            <a:r>
              <a:rPr lang="vi-VN" dirty="0">
                <a:latin typeface="Times New Roman" panose="02020603050405020304" pitchFamily="18" charset="0"/>
                <a:cs typeface="Times New Roman" panose="02020603050405020304" pitchFamily="18" charset="0"/>
              </a:rPr>
              <a:t>quả sai: </a:t>
            </a:r>
            <a:r>
              <a:rPr lang="en-US" dirty="0">
                <a:latin typeface="Times New Roman" panose="02020603050405020304" pitchFamily="18" charset="0"/>
                <a:cs typeface="Times New Roman" panose="02020603050405020304" pitchFamily="18" charset="0"/>
              </a:rPr>
              <a:t>Chương trình đôi lúc vẫn nhận dạng không hiệu quả và dễ nhầm lẫn </a:t>
            </a:r>
            <a:r>
              <a:rPr lang="en-US" dirty="0" smtClean="0">
                <a:latin typeface="Times New Roman" panose="02020603050405020304" pitchFamily="18" charset="0"/>
                <a:cs typeface="Times New Roman" panose="02020603050405020304" pitchFamily="18" charset="0"/>
              </a:rPr>
              <a:t>đối </a:t>
            </a:r>
            <a:r>
              <a:rPr lang="en-US" dirty="0">
                <a:latin typeface="Times New Roman" panose="02020603050405020304" pitchFamily="18" charset="0"/>
                <a:cs typeface="Times New Roman" panose="02020603050405020304" pitchFamily="18" charset="0"/>
              </a:rPr>
              <a:t>với một số ký tự B và 8, Z và 2</a:t>
            </a:r>
            <a:r>
              <a:rPr lang="en-US" dirty="0" smtClean="0">
                <a:latin typeface="Times New Roman" panose="02020603050405020304" pitchFamily="18" charset="0"/>
                <a:cs typeface="Times New Roman" panose="02020603050405020304" pitchFamily="18" charset="0"/>
              </a:rPr>
              <a:t>,...</a:t>
            </a:r>
            <a:endParaRPr lang="vi-VN" dirty="0" smtClean="0">
              <a:latin typeface="Times New Roman" panose="02020603050405020304" pitchFamily="18" charset="0"/>
              <a:cs typeface="Times New Roman" panose="02020603050405020304" pitchFamily="18" charset="0"/>
            </a:endParaRPr>
          </a:p>
          <a:p>
            <a:pPr marL="457200" lvl="1" indent="0">
              <a:lnSpc>
                <a:spcPct val="150000"/>
              </a:lnSpc>
              <a:buNone/>
            </a:pPr>
            <a:endParaRPr lang="en-US" dirty="0">
              <a:latin typeface="Times New Roman" panose="02020603050405020304" pitchFamily="18" charset="0"/>
              <a:cs typeface="Times New Roman" panose="02020603050405020304" pitchFamily="18" charset="0"/>
            </a:endParaRPr>
          </a:p>
        </p:txBody>
      </p:sp>
      <p:pic>
        <p:nvPicPr>
          <p:cNvPr id="4" name="Picture 3" descr="Không có mô tả."/>
          <p:cNvPicPr/>
          <p:nvPr/>
        </p:nvPicPr>
        <p:blipFill rotWithShape="1">
          <a:blip r:embed="rId2" cstate="print">
            <a:extLst>
              <a:ext uri="{28A0092B-C50C-407E-A947-70E740481C1C}">
                <a14:useLocalDpi xmlns:a14="http://schemas.microsoft.com/office/drawing/2010/main" val="0"/>
              </a:ext>
            </a:extLst>
          </a:blip>
          <a:srcRect l="34316" t="4250" r="3026" b="15014"/>
          <a:stretch/>
        </p:blipFill>
        <p:spPr bwMode="auto">
          <a:xfrm>
            <a:off x="2758032" y="3757341"/>
            <a:ext cx="5354002" cy="29177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8997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532" y="0"/>
            <a:ext cx="10515600" cy="1325563"/>
          </a:xfrm>
        </p:spPr>
        <p:txBody>
          <a:bodyPr>
            <a:normAutofit/>
          </a:bodyPr>
          <a:lstStyle/>
          <a:p>
            <a:r>
              <a:rPr lang="vi-VN" sz="3600" b="1" dirty="0">
                <a:solidFill>
                  <a:schemeClr val="accent1">
                    <a:lumMod val="75000"/>
                  </a:schemeClr>
                </a:solidFill>
              </a:rPr>
              <a:t>ỨNG DỤNG NHẬN DẠNG BIỂN SỐ XE</a:t>
            </a:r>
            <a:endParaRPr lang="en-US" sz="3600" dirty="0"/>
          </a:p>
        </p:txBody>
      </p:sp>
      <p:sp>
        <p:nvSpPr>
          <p:cNvPr id="3" name="Content Placeholder 2"/>
          <p:cNvSpPr>
            <a:spLocks noGrp="1"/>
          </p:cNvSpPr>
          <p:nvPr>
            <p:ph idx="1"/>
          </p:nvPr>
        </p:nvSpPr>
        <p:spPr>
          <a:xfrm>
            <a:off x="890452" y="1487758"/>
            <a:ext cx="10515600" cy="4351338"/>
          </a:xfrm>
        </p:spPr>
        <p:txBody>
          <a:bodyPr>
            <a:normAutofit/>
          </a:bodyPr>
          <a:lstStyle/>
          <a:p>
            <a:pPr marL="0" indent="0">
              <a:buNone/>
            </a:pPr>
            <a:r>
              <a:rPr lang="vi-VN" sz="3200" b="1" dirty="0" smtClean="0">
                <a:latin typeface="+mj-lt"/>
                <a:cs typeface="Times New Roman" panose="02020603050405020304" pitchFamily="18" charset="0"/>
              </a:rPr>
              <a:t>3. </a:t>
            </a:r>
            <a:r>
              <a:rPr lang="vi-VN" sz="3200" b="1" dirty="0" smtClean="0">
                <a:latin typeface="+mj-lt"/>
              </a:rPr>
              <a:t>Đánh giá kết qua n</a:t>
            </a:r>
            <a:r>
              <a:rPr lang="vi-VN" sz="3200" b="1" dirty="0"/>
              <a:t>hận diện  : </a:t>
            </a:r>
            <a:endParaRPr lang="vi-VN" sz="3200" b="1" dirty="0" smtClean="0">
              <a:latin typeface="+mj-lt"/>
            </a:endParaRPr>
          </a:p>
          <a:p>
            <a:pPr lvl="0">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Xử </a:t>
            </a:r>
            <a:r>
              <a:rPr lang="en-US" sz="2400" dirty="0">
                <a:latin typeface="Times New Roman" panose="02020603050405020304" pitchFamily="18" charset="0"/>
                <a:cs typeface="Times New Roman" panose="02020603050405020304" pitchFamily="18" charset="0"/>
              </a:rPr>
              <a:t>lý ảnh trước tăng tỉ lệ nhận diện 80%</a:t>
            </a:r>
          </a:p>
          <a:p>
            <a:pPr lvl="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Sử dụng hình ảnh của cơ sở dữ liệu được cắt và loại bỏ những khu vực đẫn đến sai lầm làm tăng tỉ lệ nhận diện lên 85%</a:t>
            </a:r>
          </a:p>
          <a:p>
            <a:pPr lvl="0">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Bằng cách tự động cắt diện tích biển số xe trong các hình ảnh của cơ sở dữ liệu, tỷ lệ thu được là công nhận được nâng lên 89</a:t>
            </a:r>
            <a:r>
              <a:rPr lang="en-US" sz="2400" dirty="0" smtClean="0">
                <a:latin typeface="Times New Roman" panose="02020603050405020304" pitchFamily="18" charset="0"/>
                <a:cs typeface="Times New Roman" panose="02020603050405020304" pitchFamily="18" charset="0"/>
              </a:rPr>
              <a:t>%</a:t>
            </a:r>
            <a:endParaRPr lang="vi-VN" sz="2400" dirty="0" smtClean="0">
              <a:latin typeface="Times New Roman" panose="02020603050405020304" pitchFamily="18" charset="0"/>
              <a:cs typeface="Times New Roman" panose="02020603050405020304" pitchFamily="18" charset="0"/>
            </a:endParaRPr>
          </a:p>
          <a:p>
            <a:pPr marL="0" lvl="0" indent="0">
              <a:lnSpc>
                <a:spcPct val="150000"/>
              </a:lnSpc>
              <a:buNone/>
            </a:pPr>
            <a:r>
              <a:rPr lang="vi-VN" sz="2400" dirty="0" smtClean="0">
                <a:latin typeface="Times New Roman" panose="02020603050405020304" pitchFamily="18" charset="0"/>
                <a:cs typeface="Times New Roman" panose="02020603050405020304" pitchFamily="18" charset="0"/>
              </a:rPr>
              <a:t>=&gt;&gt; Đ</a:t>
            </a:r>
            <a:r>
              <a:rPr lang="en-US" sz="2400" dirty="0" smtClean="0">
                <a:latin typeface="Times New Roman" panose="02020603050405020304" pitchFamily="18" charset="0"/>
                <a:cs typeface="Times New Roman" panose="02020603050405020304" pitchFamily="18" charset="0"/>
              </a:rPr>
              <a:t>ây </a:t>
            </a:r>
            <a:r>
              <a:rPr lang="en-US" sz="2400" dirty="0">
                <a:latin typeface="Times New Roman" panose="02020603050405020304" pitchFamily="18" charset="0"/>
                <a:cs typeface="Times New Roman" panose="02020603050405020304" pitchFamily="18" charset="0"/>
              </a:rPr>
              <a:t>là một kết </a:t>
            </a:r>
            <a:r>
              <a:rPr lang="en-US" sz="2400" dirty="0" smtClean="0">
                <a:latin typeface="Times New Roman" panose="02020603050405020304" pitchFamily="18" charset="0"/>
                <a:cs typeface="Times New Roman" panose="02020603050405020304" pitchFamily="18" charset="0"/>
              </a:rPr>
              <a:t>quả </a:t>
            </a:r>
            <a:r>
              <a:rPr lang="en-US" sz="2400" dirty="0">
                <a:latin typeface="Times New Roman" panose="02020603050405020304" pitchFamily="18" charset="0"/>
                <a:cs typeface="Times New Roman" panose="02020603050405020304" pitchFamily="18" charset="0"/>
              </a:rPr>
              <a:t>tốt cho ứng dụng nhóm thực hiện được</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72346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6658" y="129994"/>
            <a:ext cx="10515600" cy="1325563"/>
          </a:xfrm>
        </p:spPr>
        <p:txBody>
          <a:bodyPr>
            <a:normAutofit/>
          </a:bodyPr>
          <a:lstStyle/>
          <a:p>
            <a:r>
              <a:rPr lang="vi-VN" sz="3600" b="1" dirty="0" smtClean="0">
                <a:solidFill>
                  <a:schemeClr val="accent1">
                    <a:lumMod val="75000"/>
                  </a:schemeClr>
                </a:solidFill>
              </a:rPr>
              <a:t>KẾT LUẬN </a:t>
            </a:r>
            <a:endParaRPr lang="en-US" sz="3600" b="1" dirty="0">
              <a:solidFill>
                <a:schemeClr val="accent1">
                  <a:lumMod val="75000"/>
                </a:schemeClr>
              </a:solidFill>
            </a:endParaRPr>
          </a:p>
        </p:txBody>
      </p:sp>
      <p:sp>
        <p:nvSpPr>
          <p:cNvPr id="3" name="Content Placeholder 2"/>
          <p:cNvSpPr>
            <a:spLocks noGrp="1"/>
          </p:cNvSpPr>
          <p:nvPr>
            <p:ph idx="1"/>
          </p:nvPr>
        </p:nvSpPr>
        <p:spPr>
          <a:xfrm>
            <a:off x="783771" y="1567542"/>
            <a:ext cx="10776858" cy="5081451"/>
          </a:xfrm>
        </p:spPr>
        <p:txBody>
          <a:bodyPr/>
          <a:lstStyle/>
          <a:p>
            <a:pPr>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Trong luận văn này chúng em thực hiện tìm </a:t>
            </a:r>
            <a:r>
              <a:rPr lang="vi-VN" sz="2400" dirty="0">
                <a:latin typeface="Times New Roman" panose="02020603050405020304" pitchFamily="18" charset="0"/>
                <a:cs typeface="Times New Roman" panose="02020603050405020304" pitchFamily="18" charset="0"/>
              </a:rPr>
              <a:t>hiểu kiến thức về các giải thuật nâng cao như adabosst kết hợp sử dụng SIFT vào bài toán nhận diện biển số xe . Bước đầu tiếp cận lĩnh vực học máy , trí tuệ nhân tạo.</a:t>
            </a:r>
            <a:endParaRPr lang="en-US" sz="24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Nhóm đã ứng dụng được phương pháp matching đơn giản để nhận diện biển số xe, thu thập được dữ liệu biển số để sử dụng cho các mục đích phát triển sau này.</a:t>
            </a:r>
          </a:p>
          <a:p>
            <a:pPr>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Ứng dụng nhận diện bước đầu đã vận hành và đưa ra những kết quả khả quan nhưng còn nhiều thiếu sót về độ tối ưu cũng như tính hợp lý của thuật toán.</a:t>
            </a:r>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3832722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7468" y="0"/>
            <a:ext cx="10515600" cy="1325563"/>
          </a:xfrm>
        </p:spPr>
        <p:txBody>
          <a:bodyPr>
            <a:normAutofit/>
          </a:bodyPr>
          <a:lstStyle/>
          <a:p>
            <a:r>
              <a:rPr lang="vi-VN" sz="3600" b="1" dirty="0" smtClean="0">
                <a:solidFill>
                  <a:schemeClr val="accent1">
                    <a:lumMod val="75000"/>
                  </a:schemeClr>
                </a:solidFill>
              </a:rPr>
              <a:t>TÀI LIỆU THAM KHẢO</a:t>
            </a:r>
            <a:endParaRPr lang="en-US" sz="3600" b="1" dirty="0">
              <a:solidFill>
                <a:schemeClr val="accent1">
                  <a:lumMod val="75000"/>
                </a:schemeClr>
              </a:solidFill>
            </a:endParaRPr>
          </a:p>
        </p:txBody>
      </p:sp>
      <p:sp>
        <p:nvSpPr>
          <p:cNvPr id="3" name="Content Placeholder 2"/>
          <p:cNvSpPr>
            <a:spLocks noGrp="1"/>
          </p:cNvSpPr>
          <p:nvPr>
            <p:ph idx="1"/>
          </p:nvPr>
        </p:nvSpPr>
        <p:spPr>
          <a:xfrm>
            <a:off x="849085" y="1489166"/>
            <a:ext cx="10724605" cy="5368834"/>
          </a:xfrm>
        </p:spPr>
        <p:txBody>
          <a:bodyPr>
            <a:normAutofit fontScale="85000" lnSpcReduction="10000"/>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Tài liệu Tiếng Việt</a:t>
            </a: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Bài giảng Xử lý ảnh và Machine Learning của TS.Nguyễn Thị Thủy, </a:t>
            </a:r>
            <a:r>
              <a:rPr lang="vi-VN" dirty="0">
                <a:latin typeface="Times New Roman" panose="02020603050405020304" pitchFamily="18" charset="0"/>
                <a:cs typeface="Times New Roman" panose="02020603050405020304" pitchFamily="18" charset="0"/>
              </a:rPr>
              <a:t>Học viện </a:t>
            </a:r>
            <a:r>
              <a:rPr lang="en-US" dirty="0">
                <a:latin typeface="Times New Roman" panose="02020603050405020304" pitchFamily="18" charset="0"/>
                <a:cs typeface="Times New Roman" panose="02020603050405020304" pitchFamily="18" charset="0"/>
              </a:rPr>
              <a:t> Nông Nghiệp Hà Nội. </a:t>
            </a: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Bài giảng Xử Lý Ảnh – TS. Phan Thị Thu Hồng</a:t>
            </a:r>
          </a:p>
          <a:p>
            <a:pPr lvl="1">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Khóa luận tốt nghiệp “Xây dựng hệ thống nhận dạng tìm ra vùng chứa biển số xe”, Đinh Thị Thủy, Khóa 51, Khoa công nghệ thông tin, </a:t>
            </a:r>
            <a:r>
              <a:rPr lang="vi-VN" dirty="0">
                <a:latin typeface="Times New Roman" panose="02020603050405020304" pitchFamily="18" charset="0"/>
                <a:cs typeface="Times New Roman" panose="02020603050405020304" pitchFamily="18" charset="0"/>
              </a:rPr>
              <a:t>Học viện</a:t>
            </a:r>
            <a:r>
              <a:rPr lang="en-US" dirty="0">
                <a:latin typeface="Times New Roman" panose="02020603050405020304" pitchFamily="18" charset="0"/>
                <a:cs typeface="Times New Roman" panose="02020603050405020304" pitchFamily="18" charset="0"/>
              </a:rPr>
              <a:t> Nông nghiệp Hà Nội, 2011.</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Tài liệu Tiếng Anh</a:t>
            </a:r>
          </a:p>
          <a:p>
            <a:pPr lvl="1">
              <a:lnSpc>
                <a:spcPct val="17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The Discipline of Machine learning, Tom M.Mitchell, 1997. </a:t>
            </a:r>
          </a:p>
          <a:p>
            <a:pPr lvl="1">
              <a:lnSpc>
                <a:spcPct val="17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Rapid Object Detection using a Boosted Cascade of Simple Features, Paul Viola &amp; Michael Jones, 2001.</a:t>
            </a:r>
          </a:p>
          <a:p>
            <a:pPr lvl="1">
              <a:lnSpc>
                <a:spcPct val="17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Learning OpenCV by Gary Bradski and Adrian Kaehler, Published by O’reilly Media, 2008.</a:t>
            </a:r>
          </a:p>
          <a:p>
            <a:pPr marL="0" indent="0">
              <a:buNone/>
            </a:pPr>
            <a:endParaRPr lang="en-US" dirty="0"/>
          </a:p>
        </p:txBody>
      </p:sp>
    </p:spTree>
    <p:extLst>
      <p:ext uri="{BB962C8B-B14F-4D97-AF65-F5344CB8AC3E}">
        <p14:creationId xmlns:p14="http://schemas.microsoft.com/office/powerpoint/2010/main" val="17515915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tile tx="0" ty="0" sx="100000" sy="100000" flip="none" algn="tl"/>
        </a:blipFill>
        <a:effectLst/>
      </p:bgPr>
    </p:bg>
    <p:spTree>
      <p:nvGrpSpPr>
        <p:cNvPr id="1" name=""/>
        <p:cNvGrpSpPr/>
        <p:nvPr/>
      </p:nvGrpSpPr>
      <p:grpSpPr>
        <a:xfrm>
          <a:off x="0" y="0"/>
          <a:ext cx="0" cy="0"/>
          <a:chOff x="0" y="0"/>
          <a:chExt cx="0" cy="0"/>
        </a:xfrm>
      </p:grpSpPr>
      <p:pic>
        <p:nvPicPr>
          <p:cNvPr id="4098" name="Picture 2" descr="NHỮNG ĐIỀU CẦN BIẾT KHI VIẾT THƯ CẢM ƠN BẰNG TIẾNG ANH"/>
          <p:cNvPicPr>
            <a:picLocks noChangeAspect="1" noChangeArrowheads="1"/>
          </p:cNvPicPr>
          <p:nvPr/>
        </p:nvPicPr>
        <p:blipFill rotWithShape="1">
          <a:blip r:embed="rId3">
            <a:extLst>
              <a:ext uri="{28A0092B-C50C-407E-A947-70E740481C1C}">
                <a14:useLocalDpi xmlns:a14="http://schemas.microsoft.com/office/drawing/2010/main" val="0"/>
              </a:ext>
            </a:extLst>
          </a:blip>
          <a:srcRect l="1" t="5447" r="646" b="6817"/>
          <a:stretch/>
        </p:blipFill>
        <p:spPr bwMode="auto">
          <a:xfrm>
            <a:off x="0" y="0"/>
            <a:ext cx="12192000" cy="716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834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678576" y="0"/>
            <a:ext cx="10513424" cy="1391512"/>
          </a:xfrm>
        </p:spPr>
        <p:txBody>
          <a:bodyPr>
            <a:normAutofit fontScale="90000"/>
          </a:bodyPr>
          <a:lstStyle/>
          <a:p>
            <a:r>
              <a:rPr lang="vi-VN" b="1" dirty="0" smtClean="0">
                <a:solidFill>
                  <a:schemeClr val="accent1">
                    <a:lumMod val="75000"/>
                  </a:schemeClr>
                </a:solidFill>
                <a:cs typeface="Times New Roman" panose="02020603050405020304" pitchFamily="18" charset="0"/>
              </a:rPr>
              <a:t/>
            </a:r>
            <a:br>
              <a:rPr lang="vi-VN" b="1" dirty="0" smtClean="0">
                <a:solidFill>
                  <a:schemeClr val="accent1">
                    <a:lumMod val="75000"/>
                  </a:schemeClr>
                </a:solidFill>
                <a:cs typeface="Times New Roman" panose="02020603050405020304" pitchFamily="18" charset="0"/>
              </a:rPr>
            </a:br>
            <a:r>
              <a:rPr lang="vi-VN" sz="4900" b="1" dirty="0" smtClean="0">
                <a:solidFill>
                  <a:schemeClr val="accent1">
                    <a:lumMod val="75000"/>
                  </a:schemeClr>
                </a:solidFill>
                <a:latin typeface="Times New Roman" panose="02020603050405020304" pitchFamily="18" charset="0"/>
                <a:cs typeface="Times New Roman" panose="02020603050405020304" pitchFamily="18" charset="0"/>
              </a:rPr>
              <a:t>Nội </a:t>
            </a:r>
            <a:r>
              <a:rPr lang="vi-VN" sz="4900" b="1" dirty="0">
                <a:solidFill>
                  <a:schemeClr val="accent1">
                    <a:lumMod val="75000"/>
                  </a:schemeClr>
                </a:solidFill>
                <a:latin typeface="Times New Roman" panose="02020603050405020304" pitchFamily="18" charset="0"/>
                <a:cs typeface="Times New Roman" panose="02020603050405020304" pitchFamily="18" charset="0"/>
              </a:rPr>
              <a:t>dung thực hiện</a:t>
            </a:r>
            <a:r>
              <a:rPr lang="vi-VN" sz="4900" b="1" dirty="0">
                <a:latin typeface="Times New Roman" panose="02020603050405020304" pitchFamily="18" charset="0"/>
                <a:cs typeface="Times New Roman" panose="02020603050405020304" pitchFamily="18" charset="0"/>
              </a:rPr>
              <a:t> </a:t>
            </a:r>
            <a:r>
              <a:rPr lang="vi-VN" sz="4900" dirty="0" smtClean="0">
                <a:latin typeface="Times New Roman" panose="02020603050405020304" pitchFamily="18" charset="0"/>
                <a:cs typeface="Times New Roman" panose="02020603050405020304" pitchFamily="18" charset="0"/>
              </a:rPr>
              <a:t>:</a:t>
            </a:r>
            <a:r>
              <a:rPr lang="en-US" dirty="0">
                <a:latin typeface="Garamond" panose="02020404030301010803" pitchFamily="18" charset="0"/>
              </a:rPr>
              <a:t/>
            </a:r>
            <a:br>
              <a:rPr lang="en-US" dirty="0">
                <a:latin typeface="Garamond" panose="02020404030301010803" pitchFamily="18" charset="0"/>
              </a:rPr>
            </a:br>
            <a:endParaRPr lang="en-US" dirty="0">
              <a:latin typeface="Garamond" panose="02020404030301010803" pitchFamily="18" charset="0"/>
            </a:endParaRPr>
          </a:p>
        </p:txBody>
      </p:sp>
      <p:sp>
        <p:nvSpPr>
          <p:cNvPr id="3" name="Content Placeholder 2"/>
          <p:cNvSpPr>
            <a:spLocks noGrp="1"/>
          </p:cNvSpPr>
          <p:nvPr>
            <p:ph idx="1"/>
          </p:nvPr>
        </p:nvSpPr>
        <p:spPr>
          <a:xfrm>
            <a:off x="1243149" y="1499054"/>
            <a:ext cx="10515600" cy="4351338"/>
          </a:xfrm>
        </p:spPr>
        <p:txBody>
          <a:bodyPr>
            <a:normAutofit/>
          </a:bodyPr>
          <a:lstStyle/>
          <a:p>
            <a:pPr indent="-91440">
              <a:lnSpc>
                <a:spcPct val="100000"/>
              </a:lnSpc>
              <a:buFont typeface="Wingdings" panose="05000000000000000000" pitchFamily="2" charset="2"/>
              <a:buChar char="Ø"/>
            </a:pPr>
            <a:r>
              <a:rPr lang="vi-VN" sz="3600" u="sng" dirty="0" smtClean="0">
                <a:solidFill>
                  <a:schemeClr val="accent1">
                    <a:lumMod val="50000"/>
                  </a:schemeClr>
                </a:solidFill>
                <a:latin typeface="+mj-lt"/>
              </a:rPr>
              <a:t>Phần I : Tìm hiểu </a:t>
            </a:r>
          </a:p>
          <a:p>
            <a:pPr lvl="1" indent="-91440">
              <a:lnSpc>
                <a:spcPct val="100000"/>
              </a:lnSpc>
              <a:buFont typeface="Wingdings" panose="05000000000000000000" pitchFamily="2" charset="2"/>
              <a:buChar char="ü"/>
            </a:pPr>
            <a:r>
              <a:rPr lang="vi-VN" sz="2800" dirty="0" smtClean="0">
                <a:latin typeface="Times New Roman" panose="02020603050405020304" pitchFamily="18" charset="0"/>
                <a:cs typeface="Times New Roman" panose="02020603050405020304" pitchFamily="18" charset="0"/>
              </a:rPr>
              <a:t>Tổng quan hệ thống nhận dạng biển số xe</a:t>
            </a:r>
            <a:endParaRPr lang="en-US" sz="2800" dirty="0" smtClean="0">
              <a:latin typeface="Garamond" panose="02020404030301010803" pitchFamily="18" charset="0"/>
              <a:cs typeface="Times New Roman" panose="02020603050405020304" pitchFamily="18" charset="0"/>
            </a:endParaRPr>
          </a:p>
          <a:p>
            <a:pPr lvl="1" indent="-91440">
              <a:lnSpc>
                <a:spcPct val="100000"/>
              </a:lnSpc>
              <a:buFont typeface="Wingdings" panose="05000000000000000000" pitchFamily="2" charset="2"/>
              <a:buChar char="ü"/>
            </a:pPr>
            <a:r>
              <a:rPr lang="vi-VN" sz="2800" dirty="0" smtClean="0">
                <a:latin typeface="Times New Roman" panose="02020603050405020304" pitchFamily="18" charset="0"/>
                <a:cs typeface="Times New Roman" panose="02020603050405020304" pitchFamily="18" charset="0"/>
              </a:rPr>
              <a:t>Các phương pháp trích chọn đặc trưng và  học máy áp dụng cho bài toán nhần dạng biển số xe</a:t>
            </a:r>
            <a:endParaRPr lang="en-US" sz="2800" dirty="0" smtClean="0">
              <a:latin typeface="Garamond" panose="02020404030301010803" pitchFamily="18" charset="0"/>
              <a:cs typeface="Times New Roman" panose="02020603050405020304" pitchFamily="18" charset="0"/>
            </a:endParaRPr>
          </a:p>
          <a:p>
            <a:pPr lvl="1" indent="-91440">
              <a:lnSpc>
                <a:spcPct val="100000"/>
              </a:lnSpc>
              <a:buFont typeface="Wingdings" panose="05000000000000000000" pitchFamily="2" charset="2"/>
              <a:buChar char="ü"/>
            </a:pPr>
            <a:r>
              <a:rPr lang="vi-VN" sz="2800" dirty="0" smtClean="0">
                <a:latin typeface="Times New Roman" panose="02020603050405020304" pitchFamily="18" charset="0"/>
                <a:cs typeface="Times New Roman" panose="02020603050405020304" pitchFamily="18" charset="0"/>
              </a:rPr>
              <a:t>Nhận dạng biển số xe sử dụng phương pháp tách ký tự</a:t>
            </a:r>
            <a:endParaRPr lang="en-US" dirty="0" smtClean="0">
              <a:latin typeface="Garamond" panose="02020404030301010803" pitchFamily="18" charset="0"/>
              <a:cs typeface="Times New Roman" panose="02020603050405020304" pitchFamily="18" charset="0"/>
            </a:endParaRPr>
          </a:p>
          <a:p>
            <a:pPr indent="-91440">
              <a:lnSpc>
                <a:spcPct val="100000"/>
              </a:lnSpc>
              <a:buFont typeface="Wingdings" panose="05000000000000000000" pitchFamily="2" charset="2"/>
              <a:buChar char="Ø"/>
            </a:pPr>
            <a:r>
              <a:rPr lang="vi-VN" sz="3600" u="sng" dirty="0" smtClean="0">
                <a:solidFill>
                  <a:schemeClr val="accent1">
                    <a:lumMod val="50000"/>
                  </a:schemeClr>
                </a:solidFill>
                <a:latin typeface="+mj-lt"/>
              </a:rPr>
              <a:t>Phần II: Ứng dụng </a:t>
            </a:r>
          </a:p>
          <a:p>
            <a:pPr lvl="1" indent="-91440">
              <a:lnSpc>
                <a:spcPct val="100000"/>
              </a:lnSpc>
              <a:buFont typeface="Wingdings" panose="05000000000000000000" pitchFamily="2" charset="2"/>
              <a:buChar char="ü"/>
            </a:pPr>
            <a:r>
              <a:rPr lang="vi-VN" sz="2800" dirty="0">
                <a:latin typeface="+mj-lt"/>
              </a:rPr>
              <a:t>Xây dựng ứng dụng nhận dạng biển số xe</a:t>
            </a:r>
            <a:endParaRPr lang="en-US" sz="2800" dirty="0">
              <a:latin typeface="Garamond" panose="02020404030301010803" pitchFamily="18" charset="0"/>
            </a:endParaRPr>
          </a:p>
          <a:p>
            <a:pPr marL="457200" lvl="1" indent="0">
              <a:buNone/>
            </a:pPr>
            <a:endParaRPr lang="en-US" dirty="0" smtClean="0">
              <a:solidFill>
                <a:schemeClr val="accent1">
                  <a:lumMod val="50000"/>
                </a:schemeClr>
              </a:solidFill>
              <a:latin typeface="+mj-lt"/>
            </a:endParaRPr>
          </a:p>
        </p:txBody>
      </p:sp>
    </p:spTree>
    <p:extLst>
      <p:ext uri="{BB962C8B-B14F-4D97-AF65-F5344CB8AC3E}">
        <p14:creationId xmlns:p14="http://schemas.microsoft.com/office/powerpoint/2010/main" val="1641219989"/>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1417" y="143690"/>
            <a:ext cx="10515600" cy="1325563"/>
          </a:xfrm>
        </p:spPr>
        <p:txBody>
          <a:bodyPr>
            <a:noAutofit/>
          </a:bodyPr>
          <a:lstStyle/>
          <a:p>
            <a:pPr algn="ctr"/>
            <a:r>
              <a:rPr lang="vi-VN" b="1" dirty="0" smtClean="0">
                <a:solidFill>
                  <a:schemeClr val="accent1">
                    <a:lumMod val="75000"/>
                  </a:schemeClr>
                </a:solidFill>
              </a:rPr>
              <a:t>Tổng quan hệ thống nhận dạng biển số xe</a:t>
            </a:r>
            <a:endParaRPr lang="en-US" b="1" dirty="0">
              <a:solidFill>
                <a:schemeClr val="accent1">
                  <a:lumMod val="75000"/>
                </a:schemeClr>
              </a:solidFill>
              <a:latin typeface="Garamond" panose="02020404030301010803" pitchFamily="18" charset="0"/>
            </a:endParaRPr>
          </a:p>
        </p:txBody>
      </p:sp>
      <p:sp>
        <p:nvSpPr>
          <p:cNvPr id="3" name="Content Placeholder 2"/>
          <p:cNvSpPr>
            <a:spLocks noGrp="1"/>
          </p:cNvSpPr>
          <p:nvPr>
            <p:ph idx="1"/>
          </p:nvPr>
        </p:nvSpPr>
        <p:spPr>
          <a:xfrm>
            <a:off x="825137" y="1717448"/>
            <a:ext cx="10515600" cy="4351338"/>
          </a:xfrm>
        </p:spPr>
        <p:txBody>
          <a:bodyPr>
            <a:normAutofit lnSpcReduction="10000"/>
          </a:bodyPr>
          <a:lstStyle/>
          <a:p>
            <a:pPr marL="0" indent="0">
              <a:buNone/>
            </a:pPr>
            <a:r>
              <a:rPr lang="vi-VN" sz="3200" b="1" dirty="0" smtClean="0">
                <a:latin typeface="Times New Roman" panose="02020603050405020304" pitchFamily="18" charset="0"/>
                <a:cs typeface="Times New Roman" panose="02020603050405020304" pitchFamily="18" charset="0"/>
              </a:rPr>
              <a:t>1. </a:t>
            </a:r>
            <a:r>
              <a:rPr lang="en-US" sz="3200" b="1" dirty="0" smtClean="0">
                <a:latin typeface="Times New Roman" panose="02020603050405020304" pitchFamily="18" charset="0"/>
                <a:cs typeface="Times New Roman" panose="02020603050405020304" pitchFamily="18" charset="0"/>
              </a:rPr>
              <a:t>Khái </a:t>
            </a:r>
            <a:r>
              <a:rPr lang="en-US" sz="3200" b="1" dirty="0">
                <a:latin typeface="Times New Roman" panose="02020603050405020304" pitchFamily="18" charset="0"/>
                <a:cs typeface="Times New Roman" panose="02020603050405020304" pitchFamily="18" charset="0"/>
              </a:rPr>
              <a:t>niệm hệ thống nhận dạng biển số </a:t>
            </a:r>
            <a:r>
              <a:rPr lang="vi-VN" sz="3200" b="1" dirty="0" smtClean="0">
                <a:latin typeface="Times New Roman" panose="02020603050405020304" pitchFamily="18" charset="0"/>
                <a:cs typeface="Times New Roman" panose="02020603050405020304" pitchFamily="18" charset="0"/>
              </a:rPr>
              <a:t>xe</a:t>
            </a:r>
            <a:r>
              <a:rPr lang="vi-VN" dirty="0" smtClean="0">
                <a:latin typeface="Times New Roman" panose="02020603050405020304" pitchFamily="18" charset="0"/>
                <a:cs typeface="Times New Roman" panose="02020603050405020304" pitchFamily="18" charset="0"/>
              </a:rPr>
              <a:t>: </a:t>
            </a:r>
            <a:r>
              <a:rPr lang="fr-FR" dirty="0">
                <a:latin typeface="Times New Roman" panose="02020603050405020304" pitchFamily="18" charset="0"/>
                <a:cs typeface="Times New Roman" panose="02020603050405020304" pitchFamily="18" charset="0"/>
              </a:rPr>
              <a:t>Hệ thống tự động nhận dạng biển số xe (Automatic Number Plate Recognition)</a:t>
            </a:r>
            <a:endParaRPr lang="en-US" dirty="0">
              <a:latin typeface="Times New Roman" panose="02020603050405020304" pitchFamily="18" charset="0"/>
              <a:cs typeface="Times New Roman" panose="02020603050405020304" pitchFamily="18" charset="0"/>
            </a:endParaRPr>
          </a:p>
          <a:p>
            <a:pPr marL="457200" lvl="1" indent="-457200">
              <a:lnSpc>
                <a:spcPct val="150000"/>
              </a:lnSpc>
              <a:spcBef>
                <a:spcPts val="1000"/>
              </a:spcBef>
              <a:buFont typeface="Wingdings" panose="05000000000000000000" pitchFamily="2" charset="2"/>
              <a:buChar char="Ø"/>
            </a:pPr>
            <a:r>
              <a:rPr lang="vi-VN" dirty="0" smtClean="0">
                <a:latin typeface="Times New Roman" panose="02020603050405020304" pitchFamily="18" charset="0"/>
                <a:cs typeface="Times New Roman" panose="02020603050405020304" pitchFamily="18" charset="0"/>
              </a:rPr>
              <a:t>L</a:t>
            </a:r>
            <a:r>
              <a:rPr lang="fr-FR" dirty="0" smtClean="0">
                <a:latin typeface="Times New Roman" panose="02020603050405020304" pitchFamily="18" charset="0"/>
                <a:cs typeface="Times New Roman" panose="02020603050405020304" pitchFamily="18" charset="0"/>
              </a:rPr>
              <a:t>à </a:t>
            </a:r>
            <a:r>
              <a:rPr lang="fr-FR" dirty="0">
                <a:latin typeface="Times New Roman" panose="02020603050405020304" pitchFamily="18" charset="0"/>
                <a:cs typeface="Times New Roman" panose="02020603050405020304" pitchFamily="18" charset="0"/>
              </a:rPr>
              <a:t>hệ thống sử dụng camera để thực hiện việc kiểm tra, xác định biển số của phương tiện một cách tự </a:t>
            </a:r>
            <a:r>
              <a:rPr lang="fr-FR" dirty="0" smtClean="0">
                <a:latin typeface="Times New Roman" panose="02020603050405020304" pitchFamily="18" charset="0"/>
                <a:cs typeface="Times New Roman" panose="02020603050405020304" pitchFamily="18" charset="0"/>
              </a:rPr>
              <a:t>động</a:t>
            </a:r>
            <a:endParaRPr lang="vi-VN" dirty="0" smtClean="0">
              <a:latin typeface="Times New Roman" panose="02020603050405020304" pitchFamily="18" charset="0"/>
              <a:cs typeface="Times New Roman" panose="02020603050405020304" pitchFamily="18" charset="0"/>
            </a:endParaRPr>
          </a:p>
          <a:p>
            <a:pPr marL="457200" lvl="1" indent="-457200">
              <a:lnSpc>
                <a:spcPct val="150000"/>
              </a:lnSpc>
              <a:spcBef>
                <a:spcPts val="1000"/>
              </a:spcBef>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có khả năng hỗ trợ truy vấn các thông tin cho tiết cấp cao hơn như tên chủ phương tiện, thông tin đăng ký xe, … </a:t>
            </a:r>
            <a:endParaRPr lang="vi-VN" dirty="0" smtClean="0">
              <a:latin typeface="Times New Roman" panose="02020603050405020304" pitchFamily="18" charset="0"/>
              <a:cs typeface="Times New Roman" panose="02020603050405020304" pitchFamily="18" charset="0"/>
            </a:endParaRPr>
          </a:p>
          <a:p>
            <a:pPr marL="457200" lvl="1" indent="-457200">
              <a:lnSpc>
                <a:spcPct val="150000"/>
              </a:lnSpc>
              <a:spcBef>
                <a:spcPts val="1000"/>
              </a:spcBef>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Hệ thống này được ứng dụng nhằm giải quyết các vấn đề liên quan tới an ninh, thông kê khảo sát, giám sát và theo vết, …</a:t>
            </a:r>
            <a:endParaRPr lang="en-US" dirty="0">
              <a:latin typeface="Times New Roman" panose="02020603050405020304" pitchFamily="18" charset="0"/>
              <a:cs typeface="Times New Roman" panose="02020603050405020304" pitchFamily="18" charset="0"/>
            </a:endParaRPr>
          </a:p>
          <a:p>
            <a:pPr marL="342900" lvl="1" indent="-342900">
              <a:spcBef>
                <a:spcPts val="1000"/>
              </a:spcBef>
              <a:buFont typeface="Wingdings" panose="05000000000000000000" pitchFamily="2" charset="2"/>
              <a:buChar char="Ø"/>
            </a:pPr>
            <a:endParaRPr lang="en-US" dirty="0"/>
          </a:p>
          <a:p>
            <a:pPr marL="0" lvl="1" indent="0">
              <a:spcBef>
                <a:spcPts val="1000"/>
              </a:spcBef>
              <a:buNone/>
            </a:pPr>
            <a:endParaRPr lang="en-US" dirty="0"/>
          </a:p>
          <a:p>
            <a:endParaRPr lang="en-US" b="1" i="1" dirty="0"/>
          </a:p>
          <a:p>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48387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8354" y="0"/>
            <a:ext cx="10515600" cy="1325563"/>
          </a:xfrm>
        </p:spPr>
        <p:txBody>
          <a:bodyPr>
            <a:normAutofit/>
          </a:bodyPr>
          <a:lstStyle/>
          <a:p>
            <a:r>
              <a:rPr lang="vi-VN" b="1" dirty="0">
                <a:solidFill>
                  <a:schemeClr val="accent1">
                    <a:lumMod val="75000"/>
                  </a:schemeClr>
                </a:solidFill>
              </a:rPr>
              <a:t>Tổng quan hệ thống nhận dạng biển số xe</a:t>
            </a:r>
            <a:endParaRPr lang="en-US" dirty="0">
              <a:solidFill>
                <a:schemeClr val="accent1">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931817" y="1560060"/>
            <a:ext cx="10515600" cy="4351338"/>
          </a:xfrm>
        </p:spPr>
        <p:txBody>
          <a:bodyPr>
            <a:normAutofit/>
          </a:bodyPr>
          <a:lstStyle/>
          <a:p>
            <a:pPr marL="0" indent="0">
              <a:lnSpc>
                <a:spcPct val="150000"/>
              </a:lnSpc>
              <a:buNone/>
            </a:pPr>
            <a:r>
              <a:rPr lang="vi-VN" sz="3200" dirty="0" smtClean="0">
                <a:solidFill>
                  <a:schemeClr val="tx2">
                    <a:lumMod val="75000"/>
                  </a:schemeClr>
                </a:solidFill>
                <a:latin typeface="Times New Roman" panose="02020603050405020304" pitchFamily="18" charset="0"/>
                <a:cs typeface="Times New Roman" panose="02020603050405020304" pitchFamily="18" charset="0"/>
              </a:rPr>
              <a:t>2. </a:t>
            </a:r>
            <a:r>
              <a:rPr lang="en-US" sz="3200" dirty="0" smtClean="0">
                <a:solidFill>
                  <a:schemeClr val="tx2">
                    <a:lumMod val="75000"/>
                  </a:schemeClr>
                </a:solidFill>
                <a:latin typeface="Times New Roman" panose="02020603050405020304" pitchFamily="18" charset="0"/>
                <a:cs typeface="Times New Roman" panose="02020603050405020304" pitchFamily="18" charset="0"/>
              </a:rPr>
              <a:t>Các </a:t>
            </a:r>
            <a:r>
              <a:rPr lang="en-US" sz="3200" dirty="0">
                <a:solidFill>
                  <a:schemeClr val="tx2">
                    <a:lumMod val="75000"/>
                  </a:schemeClr>
                </a:solidFill>
                <a:latin typeface="Times New Roman" panose="02020603050405020304" pitchFamily="18" charset="0"/>
                <a:cs typeface="Times New Roman" panose="02020603050405020304" pitchFamily="18" charset="0"/>
              </a:rPr>
              <a:t>thành phần chính của hệ thống nhận dạng biển số xe :</a:t>
            </a:r>
          </a:p>
          <a:p>
            <a:pPr lvl="0">
              <a:lnSpc>
                <a:spcPct val="150000"/>
              </a:lnSpc>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Phần cứng : Camera thu nhận hình ảnh, máy tính hay bộ xử lý chuyên dụng.</a:t>
            </a:r>
            <a:endParaRPr lang="en-US" dirty="0">
              <a:latin typeface="Times New Roman" panose="02020603050405020304" pitchFamily="18" charset="0"/>
              <a:cs typeface="Times New Roman" panose="02020603050405020304" pitchFamily="18" charset="0"/>
            </a:endParaRPr>
          </a:p>
          <a:p>
            <a:pPr lvl="0">
              <a:lnSpc>
                <a:spcPct val="150000"/>
              </a:lnSpc>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Phần mềm : Hệ thống xử lý hình ảnh thu được từ camera và cho ra kết quả.</a:t>
            </a:r>
            <a:endParaRPr lang="en-US" dirty="0">
              <a:latin typeface="Times New Roman" panose="02020603050405020304" pitchFamily="18" charset="0"/>
              <a:cs typeface="Times New Roman" panose="02020603050405020304" pitchFamily="18" charset="0"/>
            </a:endParaRPr>
          </a:p>
          <a:p>
            <a:pPr marL="0" indent="0">
              <a:buNone/>
            </a:pPr>
            <a:endParaRPr lang="vi-VN"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286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9085"/>
            <a:ext cx="10515600" cy="1325563"/>
          </a:xfrm>
        </p:spPr>
        <p:txBody>
          <a:bodyPr/>
          <a:lstStyle/>
          <a:p>
            <a:r>
              <a:rPr lang="vi-VN" b="1" dirty="0">
                <a:solidFill>
                  <a:schemeClr val="accent1">
                    <a:lumMod val="75000"/>
                  </a:schemeClr>
                </a:solidFill>
              </a:rPr>
              <a:t>Tổng quan hệ thống nhận dạng biển số xe</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7239" y="1665197"/>
            <a:ext cx="4049485" cy="4200026"/>
          </a:xfrm>
          <a:prstGeom prst="rect">
            <a:avLst/>
          </a:prstGeom>
          <a:noFill/>
        </p:spPr>
      </p:pic>
      <p:sp>
        <p:nvSpPr>
          <p:cNvPr id="6" name="TextBox 5"/>
          <p:cNvSpPr txBox="1"/>
          <p:nvPr/>
        </p:nvSpPr>
        <p:spPr>
          <a:xfrm>
            <a:off x="692331" y="5865223"/>
            <a:ext cx="4219303" cy="923330"/>
          </a:xfrm>
          <a:prstGeom prst="rect">
            <a:avLst/>
          </a:prstGeom>
          <a:noFill/>
        </p:spPr>
        <p:txBody>
          <a:bodyPr wrap="square" rtlCol="0">
            <a:spAutoFit/>
          </a:bodyPr>
          <a:lstStyle/>
          <a:p>
            <a:pPr algn="ctr"/>
            <a:r>
              <a:rPr lang="vi-VN" i="1" dirty="0"/>
              <a:t>Nguyên lý hoạt động của hệ thống nhận diện biển số xe </a:t>
            </a:r>
            <a:endParaRPr lang="en-US" i="1" dirty="0"/>
          </a:p>
          <a:p>
            <a:endParaRPr lang="en-US" dirty="0"/>
          </a:p>
        </p:txBody>
      </p:sp>
      <p:sp>
        <p:nvSpPr>
          <p:cNvPr id="7" name="TextBox 6"/>
          <p:cNvSpPr txBox="1"/>
          <p:nvPr/>
        </p:nvSpPr>
        <p:spPr>
          <a:xfrm>
            <a:off x="5238208" y="1496369"/>
            <a:ext cx="6622867" cy="6129050"/>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Những khó khăn mà một hệ thống nhận dạng biển số xe thông thường phải vượt qua để đạt độ chính xác chấp </a:t>
            </a:r>
            <a:r>
              <a:rPr lang="en-US" sz="2400" dirty="0" smtClean="0">
                <a:latin typeface="Times New Roman" panose="02020603050405020304" pitchFamily="18" charset="0"/>
                <a:cs typeface="Times New Roman" panose="02020603050405020304" pitchFamily="18" charset="0"/>
              </a:rPr>
              <a:t>nhận:</a:t>
            </a:r>
          </a:p>
          <a:p>
            <a:pPr marL="457200" lvl="0" indent="-457200">
              <a:lnSpc>
                <a:spcPct val="150000"/>
              </a:lnSpc>
              <a:buFont typeface="Wingdings" panose="05000000000000000000" pitchFamily="2" charset="2"/>
              <a:buChar char="ü"/>
            </a:pPr>
            <a:r>
              <a:rPr lang="fr-FR" sz="2400" dirty="0">
                <a:latin typeface="Times New Roman" panose="02020603050405020304" pitchFamily="18" charset="0"/>
                <a:cs typeface="Times New Roman" panose="02020603050405020304" pitchFamily="18" charset="0"/>
              </a:rPr>
              <a:t>Điều kiện tự nhiên của không gian và thời gian áp dụng hệ thống</a:t>
            </a:r>
            <a:endParaRPr lang="en-US" sz="2400" dirty="0">
              <a:latin typeface="Times New Roman" panose="02020603050405020304" pitchFamily="18" charset="0"/>
              <a:cs typeface="Times New Roman" panose="02020603050405020304" pitchFamily="18" charset="0"/>
            </a:endParaRPr>
          </a:p>
          <a:p>
            <a:pPr marL="457200" lvl="0" indent="-457200">
              <a:lnSpc>
                <a:spcPct val="150000"/>
              </a:lnSpc>
              <a:buFont typeface="Wingdings" panose="05000000000000000000" pitchFamily="2" charset="2"/>
              <a:buChar char="ü"/>
            </a:pPr>
            <a:r>
              <a:rPr lang="vi-VN" sz="2400" dirty="0">
                <a:latin typeface="Times New Roman" panose="02020603050405020304" pitchFamily="18" charset="0"/>
                <a:cs typeface="Times New Roman" panose="02020603050405020304" pitchFamily="18" charset="0"/>
              </a:rPr>
              <a:t>Đ</a:t>
            </a:r>
            <a:r>
              <a:rPr lang="fr-FR" sz="2400" dirty="0" smtClean="0">
                <a:latin typeface="Times New Roman" panose="02020603050405020304" pitchFamily="18" charset="0"/>
                <a:cs typeface="Times New Roman" panose="02020603050405020304" pitchFamily="18" charset="0"/>
              </a:rPr>
              <a:t>iều </a:t>
            </a:r>
            <a:r>
              <a:rPr lang="fr-FR" sz="2400" dirty="0">
                <a:latin typeface="Times New Roman" panose="02020603050405020304" pitchFamily="18" charset="0"/>
                <a:cs typeface="Times New Roman" panose="02020603050405020304" pitchFamily="18" charset="0"/>
              </a:rPr>
              <a:t>kiện bối cảnh</a:t>
            </a:r>
            <a:endParaRPr lang="en-US" sz="2400" dirty="0">
              <a:latin typeface="Times New Roman" panose="02020603050405020304" pitchFamily="18" charset="0"/>
              <a:cs typeface="Times New Roman" panose="02020603050405020304" pitchFamily="18" charset="0"/>
            </a:endParaRPr>
          </a:p>
          <a:p>
            <a:pPr marL="457200" lvl="0" indent="-457200">
              <a:lnSpc>
                <a:spcPct val="150000"/>
              </a:lnSpc>
              <a:buFont typeface="Wingdings" panose="05000000000000000000" pitchFamily="2" charset="2"/>
              <a:buChar char="ü"/>
            </a:pPr>
            <a:r>
              <a:rPr lang="vi-VN" sz="2400" dirty="0">
                <a:latin typeface="Times New Roman" panose="02020603050405020304" pitchFamily="18" charset="0"/>
                <a:cs typeface="Times New Roman" panose="02020603050405020304" pitchFamily="18" charset="0"/>
              </a:rPr>
              <a:t>Đ</a:t>
            </a:r>
            <a:r>
              <a:rPr lang="fr-FR" sz="2400" dirty="0" smtClean="0">
                <a:latin typeface="Times New Roman" panose="02020603050405020304" pitchFamily="18" charset="0"/>
                <a:cs typeface="Times New Roman" panose="02020603050405020304" pitchFamily="18" charset="0"/>
              </a:rPr>
              <a:t>iều </a:t>
            </a:r>
            <a:r>
              <a:rPr lang="fr-FR" sz="2400" dirty="0">
                <a:latin typeface="Times New Roman" panose="02020603050405020304" pitchFamily="18" charset="0"/>
                <a:cs typeface="Times New Roman" panose="02020603050405020304" pitchFamily="18" charset="0"/>
              </a:rPr>
              <a:t>kiện quy định định dạng của biểu số</a:t>
            </a:r>
            <a:endParaRPr lang="en-US" sz="2400" dirty="0">
              <a:latin typeface="Times New Roman" panose="02020603050405020304" pitchFamily="18" charset="0"/>
              <a:cs typeface="Times New Roman" panose="02020603050405020304" pitchFamily="18" charset="0"/>
            </a:endParaRPr>
          </a:p>
          <a:p>
            <a:pPr marL="457200" lvl="0" indent="-457200">
              <a:lnSpc>
                <a:spcPct val="150000"/>
              </a:lnSpc>
              <a:buFont typeface="Wingdings" panose="05000000000000000000" pitchFamily="2" charset="2"/>
              <a:buChar char="ü"/>
            </a:pPr>
            <a:r>
              <a:rPr lang="vi-VN" sz="2400" dirty="0">
                <a:latin typeface="Times New Roman" panose="02020603050405020304" pitchFamily="18" charset="0"/>
                <a:cs typeface="Times New Roman" panose="02020603050405020304" pitchFamily="18" charset="0"/>
              </a:rPr>
              <a:t>Đ</a:t>
            </a:r>
            <a:r>
              <a:rPr lang="fr-FR" sz="2400" dirty="0">
                <a:latin typeface="Times New Roman" panose="02020603050405020304" pitchFamily="18" charset="0"/>
                <a:cs typeface="Times New Roman" panose="02020603050405020304" pitchFamily="18" charset="0"/>
              </a:rPr>
              <a:t>iều kiện hiện trạng của biển số </a:t>
            </a:r>
            <a:endParaRPr lang="en-US" sz="2400" dirty="0">
              <a:latin typeface="Times New Roman" panose="02020603050405020304" pitchFamily="18" charset="0"/>
              <a:cs typeface="Times New Roman" panose="02020603050405020304" pitchFamily="18" charset="0"/>
            </a:endParaRPr>
          </a:p>
          <a:p>
            <a:pPr marL="457200" lvl="0" indent="-457200">
              <a:lnSpc>
                <a:spcPct val="150000"/>
              </a:lnSpc>
              <a:buFont typeface="Wingdings" panose="05000000000000000000" pitchFamily="2" charset="2"/>
              <a:buChar char="ü"/>
            </a:pPr>
            <a:r>
              <a:rPr lang="vi-VN" sz="2400" dirty="0">
                <a:latin typeface="Times New Roman" panose="02020603050405020304" pitchFamily="18" charset="0"/>
                <a:cs typeface="Times New Roman" panose="02020603050405020304" pitchFamily="18" charset="0"/>
              </a:rPr>
              <a:t>Đ</a:t>
            </a:r>
            <a:r>
              <a:rPr lang="fr-FR" sz="2400" dirty="0" smtClean="0">
                <a:latin typeface="Times New Roman" panose="02020603050405020304" pitchFamily="18" charset="0"/>
                <a:cs typeface="Times New Roman" panose="02020603050405020304" pitchFamily="18" charset="0"/>
              </a:rPr>
              <a:t>iều </a:t>
            </a:r>
            <a:r>
              <a:rPr lang="fr-FR" sz="2400" dirty="0">
                <a:latin typeface="Times New Roman" panose="02020603050405020304" pitchFamily="18" charset="0"/>
                <a:cs typeface="Times New Roman" panose="02020603050405020304" pitchFamily="18" charset="0"/>
              </a:rPr>
              <a:t>kiện về cách thức bố trí thiết bị.</a:t>
            </a:r>
            <a:endParaRPr lang="en-US" sz="24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nSpc>
                <a:spcPct val="150000"/>
              </a:lnSpc>
            </a:pPr>
            <a:endParaRPr lang="en-US" sz="2400" dirty="0"/>
          </a:p>
        </p:txBody>
      </p:sp>
    </p:spTree>
    <p:extLst>
      <p:ext uri="{BB962C8B-B14F-4D97-AF65-F5344CB8AC3E}">
        <p14:creationId xmlns:p14="http://schemas.microsoft.com/office/powerpoint/2010/main" val="4130969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1545772" y="0"/>
            <a:ext cx="10515600" cy="1325563"/>
          </a:xfrm>
        </p:spPr>
        <p:txBody>
          <a:bodyPr/>
          <a:lstStyle/>
          <a:p>
            <a:r>
              <a:rPr lang="vi-VN" b="1" dirty="0">
                <a:solidFill>
                  <a:schemeClr val="accent1">
                    <a:lumMod val="75000"/>
                  </a:schemeClr>
                </a:solidFill>
              </a:rPr>
              <a:t>Tổng quan hệ thống nhận dạng biển số xe</a:t>
            </a:r>
            <a:endParaRPr lang="en-US" dirty="0"/>
          </a:p>
        </p:txBody>
      </p:sp>
      <p:sp>
        <p:nvSpPr>
          <p:cNvPr id="3" name="Content Placeholder 2"/>
          <p:cNvSpPr>
            <a:spLocks noGrp="1"/>
          </p:cNvSpPr>
          <p:nvPr>
            <p:ph idx="1"/>
          </p:nvPr>
        </p:nvSpPr>
        <p:spPr>
          <a:xfrm>
            <a:off x="809895" y="1913390"/>
            <a:ext cx="11586755" cy="4696415"/>
          </a:xfrm>
        </p:spPr>
        <p:txBody>
          <a:bodyPr/>
          <a:lstStyle/>
          <a:p>
            <a:pPr marL="457200" lvl="1" indent="0">
              <a:buNone/>
            </a:pPr>
            <a:r>
              <a:rPr lang="vi-VN" sz="3200" b="1" dirty="0" smtClean="0">
                <a:solidFill>
                  <a:schemeClr val="tx2">
                    <a:lumMod val="75000"/>
                  </a:schemeClr>
                </a:solidFill>
                <a:latin typeface="Times New Roman" panose="02020603050405020304" pitchFamily="18" charset="0"/>
                <a:cs typeface="Times New Roman" panose="02020603050405020304" pitchFamily="18" charset="0"/>
              </a:rPr>
              <a:t>3. Ứng </a:t>
            </a:r>
            <a:r>
              <a:rPr lang="vi-VN" sz="3200" b="1" dirty="0">
                <a:solidFill>
                  <a:schemeClr val="tx2">
                    <a:lumMod val="75000"/>
                  </a:schemeClr>
                </a:solidFill>
                <a:latin typeface="Times New Roman" panose="02020603050405020304" pitchFamily="18" charset="0"/>
                <a:cs typeface="Times New Roman" panose="02020603050405020304" pitchFamily="18" charset="0"/>
              </a:rPr>
              <a:t>dụng của hệ thống nhận dạng biển số xe </a:t>
            </a:r>
            <a:endParaRPr lang="vi-VN" sz="3200" b="1" dirty="0" smtClean="0">
              <a:latin typeface="Times New Roman" panose="02020603050405020304" pitchFamily="18" charset="0"/>
              <a:cs typeface="Times New Roman" panose="02020603050405020304" pitchFamily="18" charset="0"/>
            </a:endParaRPr>
          </a:p>
          <a:p>
            <a:pPr lvl="2">
              <a:lnSpc>
                <a:spcPct val="15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Hệ thống quản lý bãi đỗ xe</a:t>
            </a:r>
          </a:p>
          <a:p>
            <a:pPr lvl="2">
              <a:lnSpc>
                <a:spcPct val="15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Trạm thu phí đường bộ</a:t>
            </a:r>
          </a:p>
          <a:p>
            <a:pPr lvl="2">
              <a:lnSpc>
                <a:spcPct val="15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Kiểm soát xe tại các đường biên giới và các trạm giác cống</a:t>
            </a:r>
          </a:p>
          <a:p>
            <a:pPr lvl="2">
              <a:lnSpc>
                <a:spcPct val="150000"/>
              </a:lnSpc>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Điều tiết giao thông</a:t>
            </a:r>
          </a:p>
          <a:p>
            <a:pPr lvl="1">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863693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2041</TotalTime>
  <Words>3454</Words>
  <Application>Microsoft Office PowerPoint</Application>
  <PresentationFormat>Widescreen</PresentationFormat>
  <Paragraphs>324</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Garamond</vt:lpstr>
      <vt:lpstr>Times New Roman</vt:lpstr>
      <vt:lpstr>Wingdings</vt:lpstr>
      <vt:lpstr>Office Theme</vt:lpstr>
      <vt:lpstr>KHOA CÔNG NGHỆ THÔNG TIN   BÁO CÁO TTCN2 </vt:lpstr>
      <vt:lpstr>Nhóm Sinh Viên Thực Hiện</vt:lpstr>
      <vt:lpstr>Cơ Sở Thực Tập : </vt:lpstr>
      <vt:lpstr>PowerPoint Presentation</vt:lpstr>
      <vt:lpstr> Nội dung thực hiện : </vt:lpstr>
      <vt:lpstr>Tổng quan hệ thống nhận dạng biển số xe</vt:lpstr>
      <vt:lpstr>Tổng quan hệ thống nhận dạng biển số xe</vt:lpstr>
      <vt:lpstr>Tổng quan hệ thống nhận dạng biển số xe</vt:lpstr>
      <vt:lpstr>Tổng quan hệ thống nhận dạng biển số xe</vt:lpstr>
      <vt:lpstr>Tổng quan hệ thống nhận dạng biển số xe</vt:lpstr>
      <vt:lpstr>Các phương pháp trích chọn đặc trưng và  học máy áp dụng cho bài toán nhận dạng biển số xe</vt:lpstr>
      <vt:lpstr>Các phương pháp trích chọn đặc trưng và  học máy áp dụng cho bài toán nhận dạng biển số xe</vt:lpstr>
      <vt:lpstr>Các phương pháp trích chọn đặc trưng và học máy áp dụng cho bài toán nhận dạng biển số xe</vt:lpstr>
      <vt:lpstr>Các phương pháp trích chọn đặc trưng và học máy áp dụng cho bài toán nhận dạng biển số xe</vt:lpstr>
      <vt:lpstr>Các phương pháp trích chọn đặc trưng và học máy áp dụng cho bài toán nhận dạng biển số xe</vt:lpstr>
      <vt:lpstr>Các phương pháp trích chọn đặc trưng và học máy áp dụng cho bài toán nhận dạng biển số xe</vt:lpstr>
      <vt:lpstr>Các phương pháp trích chọn đặc trưng và học máy áp dụng cho bài toán nhận dạng biển số xe</vt:lpstr>
      <vt:lpstr>Các phương pháp trích chọn đặc trưng và học máy áp dụng cho bài toán nhận dạng biển số xe</vt:lpstr>
      <vt:lpstr>Các phương pháp trích chọn đặc trưng và học máy áp dụng cho bài toán nhận dạng biển số xe</vt:lpstr>
      <vt:lpstr>Các phương pháp trích chọn đặc trưng và học máy áp dụng cho bài toán nhận dạng biển số xe</vt:lpstr>
      <vt:lpstr> NHẬN DẠNG BIỂN SỐ XE SỬ DỤNG PHƯƠNG PHÁP TÁCH KÝ TỰ </vt:lpstr>
      <vt:lpstr> NHẬN DẠNG BIỂN SỐ XE SỬ DỤNG PHƯƠNG PHÁP TÁCH KÝ TỰ </vt:lpstr>
      <vt:lpstr> NHẬN DẠNG BIỂN SỐ XE SỬ DỤNG PHƯƠNG PHÁP TÁCH KÝ TỰ </vt:lpstr>
      <vt:lpstr> NHẬN DẠNG BIỂN SỐ XE SỬ DỤNG PHƯƠNG PHÁP TÁCH KÝ TỰ </vt:lpstr>
      <vt:lpstr>NHẬN DẠNG BIỂN SỐ XE SỬ DỤNG PHƯƠNG PHÁP TÁCH KÝ TỰ</vt:lpstr>
      <vt:lpstr> NHẬN DẠNG BIỂN SỐ XE SỬ DỤNG PHƯƠNG PHÁP TÁCH KÝ TỰ</vt:lpstr>
      <vt:lpstr> NHẬN DẠNG BIỂN SỐ XE SỬ DỤNG PHƯƠNG PHÁP TÁCH KÝ TỰ</vt:lpstr>
      <vt:lpstr> NHẬN DẠNG BIỂN SỐ XE SỬ DỤNG PHƯƠNG PHÁP TÁCH KÝ TỰ</vt:lpstr>
      <vt:lpstr> NHẬN DẠNG BIỂN SỐ XE SỬ DỤNG PHƯƠNG PHÁP TÁCH KÝ TỰ</vt:lpstr>
      <vt:lpstr> NHẬN DẠNG BIỂN SỐ XE SỬ DỤNG PHƯƠNG PHÁP TÁCH KÝ TỰ</vt:lpstr>
      <vt:lpstr> NHẬN DẠNG BIỂN SỐ XE SỬ DỤNG PHƯƠNG PHÁP TÁCH KÝ TỰ</vt:lpstr>
      <vt:lpstr> NHẬN DẠNG BIỂN SỐ XE SỬ DỤNG PHƯƠNG PHÁP TÁCH KÝ TỰ</vt:lpstr>
      <vt:lpstr> NHẬN DẠNG BIỂN SỐ XE SỬ DỤNG PHƯƠNG PHÁP TÁCH KÝ TỰ</vt:lpstr>
      <vt:lpstr> NHẬN DẠNG BIỂN SỐ XE SỬ DỤNG PHƯƠNG PHÁP TÁCH KÝ TỰ</vt:lpstr>
      <vt:lpstr>ỨNG DỤNG NHẬN DẠNG BIỂN SỐ XE</vt:lpstr>
      <vt:lpstr>ỨNG DỤNG NHẬN DẠNG BIỂN SỐ XE</vt:lpstr>
      <vt:lpstr>ỨNG DỤNG NHẬN DẠNG BIỂN SỐ XE</vt:lpstr>
      <vt:lpstr>ỨNG DỤNG NHẬN DẠNG BIỂN SỐ XE</vt:lpstr>
      <vt:lpstr>ỨNG DỤNG NHẬN DẠNG BIỂN SỐ XE</vt:lpstr>
      <vt:lpstr>ỨNG DỤNG NHẬN DẠNG BIỂN SỐ XE</vt:lpstr>
      <vt:lpstr>ỨNG DỤNG NHẬN DẠNG BIỂN SỐ XE</vt:lpstr>
      <vt:lpstr>ỨNG DỤNG NHẬN DẠNG BIỂN SỐ XE</vt:lpstr>
      <vt:lpstr>ỨNG DỤNG NHẬN DẠNG BIỂN SỐ XE</vt:lpstr>
      <vt:lpstr>ỨNG DỤNG NHẬN DẠNG BIỂN SỐ XE</vt:lpstr>
      <vt:lpstr>ỨNG DỤNG NHẬN DẠNG BIỂN SỐ XE</vt:lpstr>
      <vt:lpstr>KẾT LUẬN </vt:lpstr>
      <vt:lpstr>TÀI LIỆU THAM KHẢO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Học phần:  Trí Tuệ Nhân Tạo  Báo Cáo Bài Tập Nhóm 1</dc:title>
  <dc:creator>Ngọc Công Nguyễn</dc:creator>
  <cp:lastModifiedBy>mai</cp:lastModifiedBy>
  <cp:revision>114</cp:revision>
  <dcterms:created xsi:type="dcterms:W3CDTF">2019-11-26T12:19:36Z</dcterms:created>
  <dcterms:modified xsi:type="dcterms:W3CDTF">2021-07-24T10:49:25Z</dcterms:modified>
</cp:coreProperties>
</file>